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337" r:id="rId4"/>
    <p:sldId id="260" r:id="rId5"/>
    <p:sldId id="314" r:id="rId6"/>
    <p:sldId id="312" r:id="rId7"/>
    <p:sldId id="335" r:id="rId8"/>
    <p:sldId id="332" r:id="rId9"/>
    <p:sldId id="338" r:id="rId10"/>
    <p:sldId id="289" r:id="rId11"/>
    <p:sldId id="333" r:id="rId12"/>
    <p:sldId id="290" r:id="rId13"/>
    <p:sldId id="331" r:id="rId14"/>
    <p:sldId id="263" r:id="rId15"/>
    <p:sldId id="342" r:id="rId16"/>
    <p:sldId id="343" r:id="rId17"/>
    <p:sldId id="336" r:id="rId18"/>
    <p:sldId id="325" r:id="rId19"/>
    <p:sldId id="339" r:id="rId20"/>
    <p:sldId id="344" r:id="rId21"/>
    <p:sldId id="34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677CE6-6312-5D4B-97D9-D13D11F45D18}" v="241" dt="2023-03-24T11:02:07.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4"/>
  </p:normalViewPr>
  <p:slideViewPr>
    <p:cSldViewPr snapToGrid="0">
      <p:cViewPr varScale="1">
        <p:scale>
          <a:sx n="101" d="100"/>
          <a:sy n="101" d="100"/>
        </p:scale>
        <p:origin x="9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4BE17-F220-254D-9A5E-00251613BF22}" type="datetimeFigureOut">
              <a:rPr lang="en-US" smtClean="0"/>
              <a:t>3/10/2025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6D22D-13EC-2843-A582-B17C8F544871}" type="slidenum">
              <a:rPr lang="en-US" smtClean="0"/>
              <a:t>‹#›</a:t>
            </a:fld>
            <a:endParaRPr lang="en-US"/>
          </a:p>
        </p:txBody>
      </p:sp>
    </p:spTree>
    <p:extLst>
      <p:ext uri="{BB962C8B-B14F-4D97-AF65-F5344CB8AC3E}">
        <p14:creationId xmlns:p14="http://schemas.microsoft.com/office/powerpoint/2010/main" val="254574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B4087-2F3B-6249-BACA-2245819E05E2}" type="slidenum">
              <a:rPr lang="en-US" smtClean="0"/>
              <a:t>6</a:t>
            </a:fld>
            <a:endParaRPr lang="en-US"/>
          </a:p>
        </p:txBody>
      </p:sp>
    </p:spTree>
    <p:extLst>
      <p:ext uri="{BB962C8B-B14F-4D97-AF65-F5344CB8AC3E}">
        <p14:creationId xmlns:p14="http://schemas.microsoft.com/office/powerpoint/2010/main" val="38541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quite easy to spot variants by looking at the visualization, but if we tried to do this for a single genome we would be here for weeks. Luckily for us, software exists which can automatically do this for us. The process is called variants calling, and tools use statistical approaches to find variants in the data.</a:t>
            </a:r>
          </a:p>
        </p:txBody>
      </p:sp>
      <p:sp>
        <p:nvSpPr>
          <p:cNvPr id="4" name="Slide Number Placeholder 3"/>
          <p:cNvSpPr>
            <a:spLocks noGrp="1"/>
          </p:cNvSpPr>
          <p:nvPr>
            <p:ph type="sldNum" sz="quarter" idx="5"/>
          </p:nvPr>
        </p:nvSpPr>
        <p:spPr/>
        <p:txBody>
          <a:bodyPr/>
          <a:lstStyle/>
          <a:p>
            <a:fld id="{71CB4087-2F3B-6249-BACA-2245819E05E2}" type="slidenum">
              <a:rPr lang="en-US" smtClean="0"/>
              <a:t>8</a:t>
            </a:fld>
            <a:endParaRPr lang="en-US"/>
          </a:p>
        </p:txBody>
      </p:sp>
    </p:spTree>
    <p:extLst>
      <p:ext uri="{BB962C8B-B14F-4D97-AF65-F5344CB8AC3E}">
        <p14:creationId xmlns:p14="http://schemas.microsoft.com/office/powerpoint/2010/main" val="425427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B4087-2F3B-6249-BACA-2245819E05E2}" type="slidenum">
              <a:rPr lang="en-US" smtClean="0"/>
              <a:t>11</a:t>
            </a:fld>
            <a:endParaRPr lang="en-US"/>
          </a:p>
        </p:txBody>
      </p:sp>
    </p:spTree>
    <p:extLst>
      <p:ext uri="{BB962C8B-B14F-4D97-AF65-F5344CB8AC3E}">
        <p14:creationId xmlns:p14="http://schemas.microsoft.com/office/powerpoint/2010/main" val="1053768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361e5a326d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g1361e5a326d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58DD-D004-9804-B564-8F6F002A233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ECFC135-B239-09BC-1AA6-238D0E7E08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F587702-6751-5C01-948E-3EF001332304}"/>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5" name="Footer Placeholder 4">
            <a:extLst>
              <a:ext uri="{FF2B5EF4-FFF2-40B4-BE49-F238E27FC236}">
                <a16:creationId xmlns:a16="http://schemas.microsoft.com/office/drawing/2014/main" id="{A2BEB6A4-2700-885D-14F0-81A0B4B32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10319-AF27-6FE2-21F2-A549C2E39706}"/>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322653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AD65-C0CA-8445-BEDB-916D2D8AED5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D7CE55A-5650-4FD8-EA18-523DA3E75EB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E32B55-B415-9346-F388-E75444456C92}"/>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5" name="Footer Placeholder 4">
            <a:extLst>
              <a:ext uri="{FF2B5EF4-FFF2-40B4-BE49-F238E27FC236}">
                <a16:creationId xmlns:a16="http://schemas.microsoft.com/office/drawing/2014/main" id="{1D2976B2-22FB-8F8E-89AF-7A18BCB54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C2D3D-27CA-1269-D8BF-5FF774D5AB33}"/>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946171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8D4054-9922-52B9-463C-4EC58A9282A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B06DC1-EB8C-8517-6B78-457AF8D01A8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52D92C-38F4-0A7D-66A8-201CD8EE7B82}"/>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5" name="Footer Placeholder 4">
            <a:extLst>
              <a:ext uri="{FF2B5EF4-FFF2-40B4-BE49-F238E27FC236}">
                <a16:creationId xmlns:a16="http://schemas.microsoft.com/office/drawing/2014/main" id="{100EF916-BF20-DA0E-81D6-A70597CEA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29ABC-F3B6-A0B5-B9DA-14D0C6088335}"/>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1470450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3CF4-4A3A-DB13-9175-4B8696410C3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D30AE6-9092-1460-3C07-FA486D0817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2A8791-558F-7DD6-3117-FE8ED115664A}"/>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5" name="Footer Placeholder 4">
            <a:extLst>
              <a:ext uri="{FF2B5EF4-FFF2-40B4-BE49-F238E27FC236}">
                <a16:creationId xmlns:a16="http://schemas.microsoft.com/office/drawing/2014/main" id="{DF9A0AC1-D4AB-CBD5-9DCD-9F71E89957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6AEDE-C790-F502-CC3D-4C08BDC0E351}"/>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36914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1545-259E-7BB3-C3B1-D08AF31484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D37334C-42A0-B9F3-0628-5A15381F57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F090C9D-B006-14E0-7EC9-3378CBAE75CA}"/>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5" name="Footer Placeholder 4">
            <a:extLst>
              <a:ext uri="{FF2B5EF4-FFF2-40B4-BE49-F238E27FC236}">
                <a16:creationId xmlns:a16="http://schemas.microsoft.com/office/drawing/2014/main" id="{FC747F64-87A5-E577-586E-2C7F221A5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9C489-27DE-9E92-C779-BC9DBD031406}"/>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73497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3E857-1BFA-477A-F952-EF8C19087F9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4967352-79E2-3176-8BE6-44C67E6683A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86258CB-9517-2E76-9A1F-E40571897EC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63E928F-1DE8-3AE7-340F-049F62F3FDC5}"/>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6" name="Footer Placeholder 5">
            <a:extLst>
              <a:ext uri="{FF2B5EF4-FFF2-40B4-BE49-F238E27FC236}">
                <a16:creationId xmlns:a16="http://schemas.microsoft.com/office/drawing/2014/main" id="{04654297-A361-AA8B-7EC0-C798C88E0D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D55EC-0061-A67B-BB66-213F6189534F}"/>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3094627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E4364-0630-AC2F-16E0-B2CE0AE9620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BF58030-F9B3-6545-BF42-6FE1914C9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E92627-5A11-30C3-7EAE-75AEB6D8296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EF2C988-BD87-5C38-20AE-DBFC8FF5F3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51002D1-115B-E820-B631-7AC61E12756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A63D61C-7A3C-23C3-DE44-5AD5CEBA2BF9}"/>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8" name="Footer Placeholder 7">
            <a:extLst>
              <a:ext uri="{FF2B5EF4-FFF2-40B4-BE49-F238E27FC236}">
                <a16:creationId xmlns:a16="http://schemas.microsoft.com/office/drawing/2014/main" id="{C10DCE45-9A46-4A25-DACA-76D6A080C6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62331E-905B-F5D1-E74B-65F7EFE80727}"/>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1996038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D9E6-D329-8F31-3304-8E3BFD5113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C301D2D-1054-354F-AFA7-865CFDCA4BF8}"/>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4" name="Footer Placeholder 3">
            <a:extLst>
              <a:ext uri="{FF2B5EF4-FFF2-40B4-BE49-F238E27FC236}">
                <a16:creationId xmlns:a16="http://schemas.microsoft.com/office/drawing/2014/main" id="{6CE63BE5-8832-EC51-8881-5146E6BDC9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5FC651-C4F6-0144-5C50-D7F6A82727E9}"/>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250457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ACD548-7AC5-868E-03B9-E5DEFA95DF54}"/>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3" name="Footer Placeholder 2">
            <a:extLst>
              <a:ext uri="{FF2B5EF4-FFF2-40B4-BE49-F238E27FC236}">
                <a16:creationId xmlns:a16="http://schemas.microsoft.com/office/drawing/2014/main" id="{F5CF15EE-3089-7D93-18C8-94E5298F34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A46FC8-B2C2-255E-4A9E-6F5416A0CC9E}"/>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1598672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86686-80AE-9BD0-7A64-540CC913BD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9C505EC-9B37-53E0-D6E9-82BA257D26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3E9689C-8778-4C88-8E63-14FF06C85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3CAD0F-6907-E0BD-35B1-D78819DAD378}"/>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6" name="Footer Placeholder 5">
            <a:extLst>
              <a:ext uri="{FF2B5EF4-FFF2-40B4-BE49-F238E27FC236}">
                <a16:creationId xmlns:a16="http://schemas.microsoft.com/office/drawing/2014/main" id="{960B5CB2-D9B6-CB4C-426D-10659DBE66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92F8C-6126-76DF-618E-584813F284D5}"/>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3037792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4B5D9-4FA3-0D22-F36E-639096D5881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E29228B-9324-DDE2-0607-ABCFED5AF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4205C4-3773-E4A0-58A8-91F199E3C9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B100B-2861-52B6-294E-98326A9E2FD8}"/>
              </a:ext>
            </a:extLst>
          </p:cNvPr>
          <p:cNvSpPr>
            <a:spLocks noGrp="1"/>
          </p:cNvSpPr>
          <p:nvPr>
            <p:ph type="dt" sz="half" idx="10"/>
          </p:nvPr>
        </p:nvSpPr>
        <p:spPr/>
        <p:txBody>
          <a:bodyPr/>
          <a:lstStyle/>
          <a:p>
            <a:fld id="{E6DE5D03-3D94-754F-9734-8E40970F6771}" type="datetimeFigureOut">
              <a:rPr lang="en-US" smtClean="0"/>
              <a:t>3/10/2025</a:t>
            </a:fld>
            <a:endParaRPr lang="en-US"/>
          </a:p>
        </p:txBody>
      </p:sp>
      <p:sp>
        <p:nvSpPr>
          <p:cNvPr id="6" name="Footer Placeholder 5">
            <a:extLst>
              <a:ext uri="{FF2B5EF4-FFF2-40B4-BE49-F238E27FC236}">
                <a16:creationId xmlns:a16="http://schemas.microsoft.com/office/drawing/2014/main" id="{4ACECAF5-417A-7EAE-5BC6-E82E3D118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EA019-80B6-BAB6-8492-E9B3E62CC069}"/>
              </a:ext>
            </a:extLst>
          </p:cNvPr>
          <p:cNvSpPr>
            <a:spLocks noGrp="1"/>
          </p:cNvSpPr>
          <p:nvPr>
            <p:ph type="sldNum" sz="quarter" idx="12"/>
          </p:nvPr>
        </p:nvSpPr>
        <p:spPr/>
        <p:txBody>
          <a:bodyPr/>
          <a:lstStyle/>
          <a:p>
            <a:fld id="{9C6A0A28-B555-1F4F-A651-E55CD69FF1A4}" type="slidenum">
              <a:rPr lang="en-US" smtClean="0"/>
              <a:t>‹#›</a:t>
            </a:fld>
            <a:endParaRPr lang="en-US"/>
          </a:p>
        </p:txBody>
      </p:sp>
    </p:spTree>
    <p:extLst>
      <p:ext uri="{BB962C8B-B14F-4D97-AF65-F5344CB8AC3E}">
        <p14:creationId xmlns:p14="http://schemas.microsoft.com/office/powerpoint/2010/main" val="2085033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AFC9D-9F90-599A-35CC-72FDB50F98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954E29-59D6-A0F2-2B43-38D5EEDB5E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DDCF13-0B6C-51AF-894A-7646B99B6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E5D03-3D94-754F-9734-8E40970F6771}" type="datetimeFigureOut">
              <a:rPr lang="en-US" smtClean="0"/>
              <a:t>3/10/2025</a:t>
            </a:fld>
            <a:endParaRPr lang="en-US"/>
          </a:p>
        </p:txBody>
      </p:sp>
      <p:sp>
        <p:nvSpPr>
          <p:cNvPr id="5" name="Footer Placeholder 4">
            <a:extLst>
              <a:ext uri="{FF2B5EF4-FFF2-40B4-BE49-F238E27FC236}">
                <a16:creationId xmlns:a16="http://schemas.microsoft.com/office/drawing/2014/main" id="{F90CDCAA-6298-B81A-83D5-74E4C07C0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ECE8BA-AD31-4DDC-42E8-A62E23171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A0A28-B555-1F4F-A651-E55CD69FF1A4}" type="slidenum">
              <a:rPr lang="en-US" smtClean="0"/>
              <a:t>‹#›</a:t>
            </a:fld>
            <a:endParaRPr lang="en-US"/>
          </a:p>
        </p:txBody>
      </p:sp>
    </p:spTree>
    <p:extLst>
      <p:ext uri="{BB962C8B-B14F-4D97-AF65-F5344CB8AC3E}">
        <p14:creationId xmlns:p14="http://schemas.microsoft.com/office/powerpoint/2010/main" val="2728008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image" Target="../media/image14.gi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93AB-3B3F-367E-5D02-3E632A68C116}"/>
              </a:ext>
            </a:extLst>
          </p:cNvPr>
          <p:cNvSpPr>
            <a:spLocks noGrp="1"/>
          </p:cNvSpPr>
          <p:nvPr>
            <p:ph type="ctrTitle"/>
          </p:nvPr>
        </p:nvSpPr>
        <p:spPr/>
        <p:txBody>
          <a:bodyPr>
            <a:normAutofit fontScale="90000"/>
          </a:bodyPr>
          <a:lstStyle/>
          <a:p>
            <a:r>
              <a:rPr lang="en-GB" b="0" i="0" u="none" strike="noStrike" dirty="0">
                <a:solidFill>
                  <a:srgbClr val="000000"/>
                </a:solidFill>
                <a:effectLst/>
                <a:latin typeface="Calibri" panose="020F0502020204030204" pitchFamily="34" charset="0"/>
              </a:rPr>
              <a:t>Genomic analysis of </a:t>
            </a:r>
            <a:r>
              <a:rPr lang="en-GB" b="0" i="1" u="none" strike="noStrike" dirty="0">
                <a:solidFill>
                  <a:srgbClr val="000000"/>
                </a:solidFill>
                <a:effectLst/>
                <a:latin typeface="Calibri" panose="020F0502020204030204" pitchFamily="34" charset="0"/>
              </a:rPr>
              <a:t>Mycobacterium tuberculosis </a:t>
            </a:r>
            <a:r>
              <a:rPr lang="en-GB" b="0" i="0" u="none" strike="noStrike" dirty="0">
                <a:solidFill>
                  <a:srgbClr val="000000"/>
                </a:solidFill>
                <a:effectLst/>
                <a:latin typeface="Calibri" panose="020F0502020204030204" pitchFamily="34" charset="0"/>
              </a:rPr>
              <a:t>in the big data era</a:t>
            </a:r>
            <a:endParaRPr lang="en-US" dirty="0"/>
          </a:p>
        </p:txBody>
      </p:sp>
      <p:sp>
        <p:nvSpPr>
          <p:cNvPr id="3" name="Subtitle 2">
            <a:extLst>
              <a:ext uri="{FF2B5EF4-FFF2-40B4-BE49-F238E27FC236}">
                <a16:creationId xmlns:a16="http://schemas.microsoft.com/office/drawing/2014/main" id="{E2EC6747-911C-39C9-26ED-B062446321AE}"/>
              </a:ext>
            </a:extLst>
          </p:cNvPr>
          <p:cNvSpPr>
            <a:spLocks noGrp="1"/>
          </p:cNvSpPr>
          <p:nvPr>
            <p:ph type="subTitle" idx="1"/>
          </p:nvPr>
        </p:nvSpPr>
        <p:spPr/>
        <p:txBody>
          <a:bodyPr/>
          <a:lstStyle/>
          <a:p>
            <a:r>
              <a:rPr lang="en-US" dirty="0"/>
              <a:t>Jody Phelan</a:t>
            </a:r>
          </a:p>
          <a:p>
            <a:br>
              <a:rPr lang="en-US" dirty="0"/>
            </a:br>
            <a:r>
              <a:rPr lang="en-US" dirty="0"/>
              <a:t>DIB, LSHTM</a:t>
            </a:r>
          </a:p>
        </p:txBody>
      </p:sp>
    </p:spTree>
    <p:extLst>
      <p:ext uri="{BB962C8B-B14F-4D97-AF65-F5344CB8AC3E}">
        <p14:creationId xmlns:p14="http://schemas.microsoft.com/office/powerpoint/2010/main" val="923541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Laptop">
            <a:extLst>
              <a:ext uri="{FF2B5EF4-FFF2-40B4-BE49-F238E27FC236}">
                <a16:creationId xmlns:a16="http://schemas.microsoft.com/office/drawing/2014/main" id="{050EC704-2EB6-EE57-69C3-E6B2118F84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000" y="3701815"/>
            <a:ext cx="3469374" cy="3469374"/>
          </a:xfrm>
          <a:prstGeom prst="rect">
            <a:avLst/>
          </a:prstGeom>
        </p:spPr>
      </p:pic>
      <p:grpSp>
        <p:nvGrpSpPr>
          <p:cNvPr id="17" name="Group 16">
            <a:extLst>
              <a:ext uri="{FF2B5EF4-FFF2-40B4-BE49-F238E27FC236}">
                <a16:creationId xmlns:a16="http://schemas.microsoft.com/office/drawing/2014/main" id="{A940139A-454E-07D0-B631-5C6654066C2F}"/>
              </a:ext>
            </a:extLst>
          </p:cNvPr>
          <p:cNvGrpSpPr/>
          <p:nvPr/>
        </p:nvGrpSpPr>
        <p:grpSpPr>
          <a:xfrm>
            <a:off x="1284491" y="4670170"/>
            <a:ext cx="1662391" cy="1222176"/>
            <a:chOff x="3476923" y="4489365"/>
            <a:chExt cx="1662391" cy="1222176"/>
          </a:xfrm>
        </p:grpSpPr>
        <p:sp>
          <p:nvSpPr>
            <p:cNvPr id="9" name="TextBox 8">
              <a:extLst>
                <a:ext uri="{FF2B5EF4-FFF2-40B4-BE49-F238E27FC236}">
                  <a16:creationId xmlns:a16="http://schemas.microsoft.com/office/drawing/2014/main" id="{C2741012-EC6D-65FC-2E52-146E94ABBA68}"/>
                </a:ext>
              </a:extLst>
            </p:cNvPr>
            <p:cNvSpPr txBox="1"/>
            <p:nvPr/>
          </p:nvSpPr>
          <p:spPr>
            <a:xfrm>
              <a:off x="3932545" y="4896757"/>
              <a:ext cx="829073" cy="307777"/>
            </a:xfrm>
            <a:prstGeom prst="rect">
              <a:avLst/>
            </a:prstGeom>
            <a:noFill/>
          </p:spPr>
          <p:txBody>
            <a:bodyPr wrap="none" rtlCol="0">
              <a:spAutoFit/>
            </a:bodyPr>
            <a:lstStyle/>
            <a:p>
              <a:r>
                <a:rPr lang="en-US" sz="1400" dirty="0">
                  <a:latin typeface="Andale Mono" panose="020B0509000000000004" pitchFamily="49" charset="0"/>
                </a:rPr>
                <a:t>ACGTCG</a:t>
              </a:r>
            </a:p>
          </p:txBody>
        </p:sp>
        <p:sp>
          <p:nvSpPr>
            <p:cNvPr id="10" name="TextBox 9">
              <a:extLst>
                <a:ext uri="{FF2B5EF4-FFF2-40B4-BE49-F238E27FC236}">
                  <a16:creationId xmlns:a16="http://schemas.microsoft.com/office/drawing/2014/main" id="{36B819E7-55D0-0715-1F6E-C5774081464E}"/>
                </a:ext>
              </a:extLst>
            </p:cNvPr>
            <p:cNvSpPr txBox="1"/>
            <p:nvPr/>
          </p:nvSpPr>
          <p:spPr>
            <a:xfrm>
              <a:off x="3936671" y="4489365"/>
              <a:ext cx="829073" cy="307777"/>
            </a:xfrm>
            <a:prstGeom prst="rect">
              <a:avLst/>
            </a:prstGeom>
            <a:noFill/>
          </p:spPr>
          <p:txBody>
            <a:bodyPr wrap="none" rtlCol="0">
              <a:spAutoFit/>
            </a:bodyPr>
            <a:lstStyle/>
            <a:p>
              <a:r>
                <a:rPr lang="en-US" sz="1400" dirty="0">
                  <a:latin typeface="Andale Mono" panose="020B0509000000000004" pitchFamily="49" charset="0"/>
                </a:rPr>
                <a:t>TCGTGT</a:t>
              </a:r>
            </a:p>
          </p:txBody>
        </p:sp>
        <p:sp>
          <p:nvSpPr>
            <p:cNvPr id="11" name="TextBox 10">
              <a:extLst>
                <a:ext uri="{FF2B5EF4-FFF2-40B4-BE49-F238E27FC236}">
                  <a16:creationId xmlns:a16="http://schemas.microsoft.com/office/drawing/2014/main" id="{04C52C38-C288-97C6-9C79-BC08A2D8CF36}"/>
                </a:ext>
              </a:extLst>
            </p:cNvPr>
            <p:cNvSpPr txBox="1"/>
            <p:nvPr/>
          </p:nvSpPr>
          <p:spPr>
            <a:xfrm>
              <a:off x="3965722" y="5403764"/>
              <a:ext cx="829073" cy="307777"/>
            </a:xfrm>
            <a:prstGeom prst="rect">
              <a:avLst/>
            </a:prstGeom>
            <a:noFill/>
          </p:spPr>
          <p:txBody>
            <a:bodyPr wrap="none" rtlCol="0">
              <a:spAutoFit/>
            </a:bodyPr>
            <a:lstStyle/>
            <a:p>
              <a:r>
                <a:rPr lang="en-US" sz="1400" dirty="0">
                  <a:latin typeface="Andale Mono" panose="020B0509000000000004" pitchFamily="49" charset="0"/>
                </a:rPr>
                <a:t>TAAGCT</a:t>
              </a:r>
            </a:p>
          </p:txBody>
        </p:sp>
        <p:sp>
          <p:nvSpPr>
            <p:cNvPr id="12" name="TextBox 11">
              <a:extLst>
                <a:ext uri="{FF2B5EF4-FFF2-40B4-BE49-F238E27FC236}">
                  <a16:creationId xmlns:a16="http://schemas.microsoft.com/office/drawing/2014/main" id="{33C361DA-3444-73F9-243F-51563051E3A6}"/>
                </a:ext>
              </a:extLst>
            </p:cNvPr>
            <p:cNvSpPr txBox="1"/>
            <p:nvPr/>
          </p:nvSpPr>
          <p:spPr>
            <a:xfrm>
              <a:off x="3640155" y="5224404"/>
              <a:ext cx="829073" cy="307777"/>
            </a:xfrm>
            <a:prstGeom prst="rect">
              <a:avLst/>
            </a:prstGeom>
            <a:noFill/>
          </p:spPr>
          <p:txBody>
            <a:bodyPr wrap="none" rtlCol="0">
              <a:spAutoFit/>
            </a:bodyPr>
            <a:lstStyle/>
            <a:p>
              <a:r>
                <a:rPr lang="en-US" sz="1400" dirty="0">
                  <a:latin typeface="Andale Mono" panose="020B0509000000000004" pitchFamily="49" charset="0"/>
                </a:rPr>
                <a:t>TTGGAC</a:t>
              </a:r>
            </a:p>
          </p:txBody>
        </p:sp>
        <p:sp>
          <p:nvSpPr>
            <p:cNvPr id="13" name="TextBox 12">
              <a:extLst>
                <a:ext uri="{FF2B5EF4-FFF2-40B4-BE49-F238E27FC236}">
                  <a16:creationId xmlns:a16="http://schemas.microsoft.com/office/drawing/2014/main" id="{497163D0-ED50-045C-8131-A1F4CCFFC1AE}"/>
                </a:ext>
              </a:extLst>
            </p:cNvPr>
            <p:cNvSpPr txBox="1"/>
            <p:nvPr/>
          </p:nvSpPr>
          <p:spPr>
            <a:xfrm>
              <a:off x="4310241" y="4741497"/>
              <a:ext cx="829073" cy="307777"/>
            </a:xfrm>
            <a:prstGeom prst="rect">
              <a:avLst/>
            </a:prstGeom>
            <a:noFill/>
          </p:spPr>
          <p:txBody>
            <a:bodyPr wrap="none" rtlCol="0">
              <a:spAutoFit/>
            </a:bodyPr>
            <a:lstStyle/>
            <a:p>
              <a:r>
                <a:rPr lang="en-US" sz="1400" dirty="0">
                  <a:latin typeface="Andale Mono" panose="020B0509000000000004" pitchFamily="49" charset="0"/>
                </a:rPr>
                <a:t>CTGTTA</a:t>
              </a:r>
            </a:p>
          </p:txBody>
        </p:sp>
        <p:sp>
          <p:nvSpPr>
            <p:cNvPr id="14" name="TextBox 13">
              <a:extLst>
                <a:ext uri="{FF2B5EF4-FFF2-40B4-BE49-F238E27FC236}">
                  <a16:creationId xmlns:a16="http://schemas.microsoft.com/office/drawing/2014/main" id="{27F7B1FC-DFE3-A7AF-4DDA-246676B829D4}"/>
                </a:ext>
              </a:extLst>
            </p:cNvPr>
            <p:cNvSpPr txBox="1"/>
            <p:nvPr/>
          </p:nvSpPr>
          <p:spPr>
            <a:xfrm>
              <a:off x="3582361" y="4697527"/>
              <a:ext cx="829073" cy="307777"/>
            </a:xfrm>
            <a:prstGeom prst="rect">
              <a:avLst/>
            </a:prstGeom>
            <a:noFill/>
          </p:spPr>
          <p:txBody>
            <a:bodyPr wrap="none" rtlCol="0">
              <a:spAutoFit/>
            </a:bodyPr>
            <a:lstStyle/>
            <a:p>
              <a:r>
                <a:rPr lang="en-US" sz="1400" dirty="0">
                  <a:latin typeface="Andale Mono" panose="020B0509000000000004" pitchFamily="49" charset="0"/>
                </a:rPr>
                <a:t>CGTCGT</a:t>
              </a:r>
            </a:p>
          </p:txBody>
        </p:sp>
        <p:sp>
          <p:nvSpPr>
            <p:cNvPr id="15" name="TextBox 14">
              <a:extLst>
                <a:ext uri="{FF2B5EF4-FFF2-40B4-BE49-F238E27FC236}">
                  <a16:creationId xmlns:a16="http://schemas.microsoft.com/office/drawing/2014/main" id="{6BAFBE15-199E-AB95-9D5D-6853112EA876}"/>
                </a:ext>
              </a:extLst>
            </p:cNvPr>
            <p:cNvSpPr txBox="1"/>
            <p:nvPr/>
          </p:nvSpPr>
          <p:spPr>
            <a:xfrm>
              <a:off x="3476923" y="5050860"/>
              <a:ext cx="829073" cy="307777"/>
            </a:xfrm>
            <a:prstGeom prst="rect">
              <a:avLst/>
            </a:prstGeom>
            <a:noFill/>
          </p:spPr>
          <p:txBody>
            <a:bodyPr wrap="none" rtlCol="0">
              <a:spAutoFit/>
            </a:bodyPr>
            <a:lstStyle/>
            <a:p>
              <a:r>
                <a:rPr lang="en-US" sz="1400" dirty="0">
                  <a:latin typeface="Andale Mono" panose="020B0509000000000004" pitchFamily="49" charset="0"/>
                </a:rPr>
                <a:t>TAAGCT</a:t>
              </a:r>
            </a:p>
          </p:txBody>
        </p:sp>
        <p:sp>
          <p:nvSpPr>
            <p:cNvPr id="16" name="TextBox 15">
              <a:extLst>
                <a:ext uri="{FF2B5EF4-FFF2-40B4-BE49-F238E27FC236}">
                  <a16:creationId xmlns:a16="http://schemas.microsoft.com/office/drawing/2014/main" id="{9D9DC9E2-7DCD-8078-007F-2F7FD561A662}"/>
                </a:ext>
              </a:extLst>
            </p:cNvPr>
            <p:cNvSpPr txBox="1"/>
            <p:nvPr/>
          </p:nvSpPr>
          <p:spPr>
            <a:xfrm>
              <a:off x="4243540" y="5097728"/>
              <a:ext cx="829073" cy="307777"/>
            </a:xfrm>
            <a:prstGeom prst="rect">
              <a:avLst/>
            </a:prstGeom>
            <a:noFill/>
          </p:spPr>
          <p:txBody>
            <a:bodyPr wrap="none" rtlCol="0">
              <a:spAutoFit/>
            </a:bodyPr>
            <a:lstStyle/>
            <a:p>
              <a:r>
                <a:rPr lang="en-US" sz="1400" dirty="0">
                  <a:latin typeface="Andale Mono" panose="020B0509000000000004" pitchFamily="49" charset="0"/>
                </a:rPr>
                <a:t>TTAGAC</a:t>
              </a:r>
            </a:p>
          </p:txBody>
        </p:sp>
      </p:grpSp>
      <p:grpSp>
        <p:nvGrpSpPr>
          <p:cNvPr id="4" name="Group 3">
            <a:extLst>
              <a:ext uri="{FF2B5EF4-FFF2-40B4-BE49-F238E27FC236}">
                <a16:creationId xmlns:a16="http://schemas.microsoft.com/office/drawing/2014/main" id="{F72E0244-B21D-321C-2440-1F265DDBE7F8}"/>
              </a:ext>
            </a:extLst>
          </p:cNvPr>
          <p:cNvGrpSpPr/>
          <p:nvPr/>
        </p:nvGrpSpPr>
        <p:grpSpPr>
          <a:xfrm>
            <a:off x="3847248" y="167719"/>
            <a:ext cx="3400747" cy="2278500"/>
            <a:chOff x="3257551" y="0"/>
            <a:chExt cx="4178300" cy="2799461"/>
          </a:xfrm>
        </p:grpSpPr>
        <p:sp>
          <p:nvSpPr>
            <p:cNvPr id="7" name="Cloud Callout 6">
              <a:extLst>
                <a:ext uri="{FF2B5EF4-FFF2-40B4-BE49-F238E27FC236}">
                  <a16:creationId xmlns:a16="http://schemas.microsoft.com/office/drawing/2014/main" id="{3E73C1FB-E5E8-0BC7-B57E-FB52D6861DFA}"/>
                </a:ext>
              </a:extLst>
            </p:cNvPr>
            <p:cNvSpPr/>
            <p:nvPr/>
          </p:nvSpPr>
          <p:spPr>
            <a:xfrm>
              <a:off x="3257551" y="0"/>
              <a:ext cx="4178300" cy="2799461"/>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pic>
          <p:nvPicPr>
            <p:cNvPr id="1026" name="Picture 2">
              <a:extLst>
                <a:ext uri="{FF2B5EF4-FFF2-40B4-BE49-F238E27FC236}">
                  <a16:creationId xmlns:a16="http://schemas.microsoft.com/office/drawing/2014/main" id="{3ECEE4AB-9DA6-A9B8-D293-D33DDA06D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4924" y="403486"/>
              <a:ext cx="1847453" cy="18474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1DE729F4-AECC-12B2-A24B-EA6C6A50BEDD}"/>
              </a:ext>
            </a:extLst>
          </p:cNvPr>
          <p:cNvGrpSpPr/>
          <p:nvPr/>
        </p:nvGrpSpPr>
        <p:grpSpPr>
          <a:xfrm>
            <a:off x="6515100" y="0"/>
            <a:ext cx="3400746" cy="2278500"/>
            <a:chOff x="6515100" y="-1"/>
            <a:chExt cx="4178300" cy="2799461"/>
          </a:xfrm>
        </p:grpSpPr>
        <p:sp>
          <p:nvSpPr>
            <p:cNvPr id="3" name="Cloud Callout 2">
              <a:extLst>
                <a:ext uri="{FF2B5EF4-FFF2-40B4-BE49-F238E27FC236}">
                  <a16:creationId xmlns:a16="http://schemas.microsoft.com/office/drawing/2014/main" id="{352CE689-0661-51C9-64D0-E8C39067BDA8}"/>
                </a:ext>
              </a:extLst>
            </p:cNvPr>
            <p:cNvSpPr/>
            <p:nvPr/>
          </p:nvSpPr>
          <p:spPr>
            <a:xfrm>
              <a:off x="6515100" y="-1"/>
              <a:ext cx="4178300" cy="2799461"/>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pic>
          <p:nvPicPr>
            <p:cNvPr id="1028" name="Picture 4" descr="Cloud Computing Services - Amazon Web Services (AWS)">
              <a:extLst>
                <a:ext uri="{FF2B5EF4-FFF2-40B4-BE49-F238E27FC236}">
                  <a16:creationId xmlns:a16="http://schemas.microsoft.com/office/drawing/2014/main" id="{7EABE8AA-4367-C3FE-82D6-43459F5B9B3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90392" y="342453"/>
              <a:ext cx="4027716" cy="2114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AE41E7C-6B8B-C98D-E8EF-B7C6B5DFF55A}"/>
              </a:ext>
            </a:extLst>
          </p:cNvPr>
          <p:cNvGrpSpPr/>
          <p:nvPr/>
        </p:nvGrpSpPr>
        <p:grpSpPr>
          <a:xfrm>
            <a:off x="9182950" y="600043"/>
            <a:ext cx="3400747" cy="2278500"/>
            <a:chOff x="8382000" y="629539"/>
            <a:chExt cx="4178300" cy="2799461"/>
          </a:xfrm>
        </p:grpSpPr>
        <p:sp>
          <p:nvSpPr>
            <p:cNvPr id="6" name="Cloud Callout 5">
              <a:extLst>
                <a:ext uri="{FF2B5EF4-FFF2-40B4-BE49-F238E27FC236}">
                  <a16:creationId xmlns:a16="http://schemas.microsoft.com/office/drawing/2014/main" id="{6142CABA-457C-3D33-439E-BE7D4C05F8EA}"/>
                </a:ext>
              </a:extLst>
            </p:cNvPr>
            <p:cNvSpPr/>
            <p:nvPr/>
          </p:nvSpPr>
          <p:spPr>
            <a:xfrm>
              <a:off x="8382000" y="629539"/>
              <a:ext cx="4178300" cy="2799461"/>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pic>
          <p:nvPicPr>
            <p:cNvPr id="1030" name="Picture 6" descr="Download Microsoft Azure (Windows Azure) Logo in SVG Vector ...">
              <a:extLst>
                <a:ext uri="{FF2B5EF4-FFF2-40B4-BE49-F238E27FC236}">
                  <a16:creationId xmlns:a16="http://schemas.microsoft.com/office/drawing/2014/main" id="{C4404D6F-4A6B-A8FF-26F8-384A645D4A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4476" y="799660"/>
              <a:ext cx="3097524" cy="20650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E9A03749-9221-3447-681A-D590EA7ECD16}"/>
              </a:ext>
            </a:extLst>
          </p:cNvPr>
          <p:cNvGrpSpPr/>
          <p:nvPr/>
        </p:nvGrpSpPr>
        <p:grpSpPr>
          <a:xfrm>
            <a:off x="222697" y="638730"/>
            <a:ext cx="3400746" cy="2278500"/>
            <a:chOff x="381000" y="368300"/>
            <a:chExt cx="4178300" cy="2799461"/>
          </a:xfrm>
        </p:grpSpPr>
        <p:sp>
          <p:nvSpPr>
            <p:cNvPr id="2" name="Cloud Callout 1">
              <a:extLst>
                <a:ext uri="{FF2B5EF4-FFF2-40B4-BE49-F238E27FC236}">
                  <a16:creationId xmlns:a16="http://schemas.microsoft.com/office/drawing/2014/main" id="{A94A7E1F-991B-8865-EC04-8E2E52AF704B}"/>
                </a:ext>
              </a:extLst>
            </p:cNvPr>
            <p:cNvSpPr/>
            <p:nvPr/>
          </p:nvSpPr>
          <p:spPr>
            <a:xfrm>
              <a:off x="381000" y="368300"/>
              <a:ext cx="4178300" cy="2799461"/>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pic>
          <p:nvPicPr>
            <p:cNvPr id="1032" name="Picture 8" descr="basespace-suite-logo-sequence-hub | SeqMatic">
              <a:extLst>
                <a:ext uri="{FF2B5EF4-FFF2-40B4-BE49-F238E27FC236}">
                  <a16:creationId xmlns:a16="http://schemas.microsoft.com/office/drawing/2014/main" id="{31C65657-B7D9-4B14-BEC5-4A0B61C53A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023" y="1370823"/>
              <a:ext cx="3065780" cy="853939"/>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loud Callout 21">
            <a:extLst>
              <a:ext uri="{FF2B5EF4-FFF2-40B4-BE49-F238E27FC236}">
                <a16:creationId xmlns:a16="http://schemas.microsoft.com/office/drawing/2014/main" id="{3F88B4E9-5B04-E172-6903-113FC6BC7016}"/>
              </a:ext>
            </a:extLst>
          </p:cNvPr>
          <p:cNvSpPr/>
          <p:nvPr/>
        </p:nvSpPr>
        <p:spPr>
          <a:xfrm>
            <a:off x="7247995" y="3715932"/>
            <a:ext cx="3400746" cy="2278500"/>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Pathogen Genomics Server</a:t>
            </a:r>
          </a:p>
        </p:txBody>
      </p:sp>
      <p:sp>
        <p:nvSpPr>
          <p:cNvPr id="25" name="TextBox 24">
            <a:extLst>
              <a:ext uri="{FF2B5EF4-FFF2-40B4-BE49-F238E27FC236}">
                <a16:creationId xmlns:a16="http://schemas.microsoft.com/office/drawing/2014/main" id="{923B8E58-D8BC-2A0D-A6FC-4B6AEA03632E}"/>
              </a:ext>
            </a:extLst>
          </p:cNvPr>
          <p:cNvSpPr txBox="1"/>
          <p:nvPr/>
        </p:nvSpPr>
        <p:spPr>
          <a:xfrm>
            <a:off x="10361173" y="5307667"/>
            <a:ext cx="1215397" cy="923330"/>
          </a:xfrm>
          <a:prstGeom prst="rect">
            <a:avLst/>
          </a:prstGeom>
          <a:noFill/>
        </p:spPr>
        <p:txBody>
          <a:bodyPr wrap="none" rtlCol="0">
            <a:spAutoFit/>
          </a:bodyPr>
          <a:lstStyle/>
          <a:p>
            <a:r>
              <a:rPr lang="en-US" dirty="0"/>
              <a:t>850 cores</a:t>
            </a:r>
          </a:p>
          <a:p>
            <a:r>
              <a:rPr lang="en-US" dirty="0"/>
              <a:t>5TB RAM</a:t>
            </a:r>
          </a:p>
          <a:p>
            <a:r>
              <a:rPr lang="en-US" dirty="0"/>
              <a:t>700TB Disk</a:t>
            </a:r>
          </a:p>
        </p:txBody>
      </p:sp>
      <p:sp>
        <p:nvSpPr>
          <p:cNvPr id="26" name="TextBox 25">
            <a:extLst>
              <a:ext uri="{FF2B5EF4-FFF2-40B4-BE49-F238E27FC236}">
                <a16:creationId xmlns:a16="http://schemas.microsoft.com/office/drawing/2014/main" id="{B19DAC19-055F-553B-3B76-104BC91752CE}"/>
              </a:ext>
            </a:extLst>
          </p:cNvPr>
          <p:cNvSpPr txBox="1"/>
          <p:nvPr/>
        </p:nvSpPr>
        <p:spPr>
          <a:xfrm>
            <a:off x="4890378" y="706804"/>
            <a:ext cx="1268826" cy="1200329"/>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Helvetica Light" panose="020B0403020202020204" pitchFamily="34" charset="0"/>
              </a:rPr>
              <a:t>RIF	R</a:t>
            </a:r>
          </a:p>
          <a:p>
            <a:r>
              <a:rPr lang="en-US" dirty="0">
                <a:latin typeface="Helvetica Light" panose="020B0403020202020204" pitchFamily="34" charset="0"/>
              </a:rPr>
              <a:t>INH	R</a:t>
            </a:r>
          </a:p>
          <a:p>
            <a:r>
              <a:rPr lang="en-US" dirty="0">
                <a:latin typeface="Helvetica Light" panose="020B0403020202020204" pitchFamily="34" charset="0"/>
              </a:rPr>
              <a:t>EMB	S</a:t>
            </a:r>
          </a:p>
          <a:p>
            <a:r>
              <a:rPr lang="en-US" dirty="0">
                <a:latin typeface="Helvetica Light" panose="020B0403020202020204" pitchFamily="34" charset="0"/>
              </a:rPr>
              <a:t>PZA	S</a:t>
            </a:r>
          </a:p>
        </p:txBody>
      </p:sp>
    </p:spTree>
    <p:extLst>
      <p:ext uri="{BB962C8B-B14F-4D97-AF65-F5344CB8AC3E}">
        <p14:creationId xmlns:p14="http://schemas.microsoft.com/office/powerpoint/2010/main" val="426702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13 0.00116 L 0.27969 -0.57963 " pathEditMode="relative" rAng="0" ptsTypes="AA">
                                      <p:cBhvr>
                                        <p:cTn id="6" dur="2000" fill="hold"/>
                                        <p:tgtEl>
                                          <p:spTgt spid="17"/>
                                        </p:tgtEl>
                                        <p:attrNameLst>
                                          <p:attrName>ppt_x</p:attrName>
                                          <p:attrName>ppt_y</p:attrName>
                                        </p:attrNameLst>
                                      </p:cBhvr>
                                      <p:rCtr x="13529" y="-27963"/>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5E-6 7.40741E-7 L -0.2849 0.57569 " pathEditMode="relative" ptsTypes="AA">
                                      <p:cBhvr>
                                        <p:cTn id="1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60E7-9CE6-384C-AE61-AB7240F01E84}"/>
              </a:ext>
            </a:extLst>
          </p:cNvPr>
          <p:cNvSpPr>
            <a:spLocks noGrp="1"/>
          </p:cNvSpPr>
          <p:nvPr>
            <p:ph type="title"/>
          </p:nvPr>
        </p:nvSpPr>
        <p:spPr/>
        <p:txBody>
          <a:bodyPr/>
          <a:lstStyle/>
          <a:p>
            <a:pPr algn="ctr"/>
            <a:r>
              <a:rPr lang="en-US" dirty="0">
                <a:latin typeface="Helvetica Light" panose="020B0403020202020204" pitchFamily="34" charset="0"/>
              </a:rPr>
              <a:t>Genomics data processing</a:t>
            </a:r>
          </a:p>
        </p:txBody>
      </p:sp>
      <p:pic>
        <p:nvPicPr>
          <p:cNvPr id="1026" name="Picture 2">
            <a:extLst>
              <a:ext uri="{FF2B5EF4-FFF2-40B4-BE49-F238E27FC236}">
                <a16:creationId xmlns:a16="http://schemas.microsoft.com/office/drawing/2014/main" id="{C8330FA7-45F2-F14C-80B6-6D7E89579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90" y="1690688"/>
            <a:ext cx="5563810" cy="2628900"/>
          </a:xfrm>
          <a:prstGeom prst="rect">
            <a:avLst/>
          </a:prstGeom>
          <a:noFill/>
          <a:extLst>
            <a:ext uri="{909E8E84-426E-40DD-AFC4-6F175D3DCCD1}">
              <a14:hiddenFill xmlns:a14="http://schemas.microsoft.com/office/drawing/2010/main">
                <a:solidFill>
                  <a:srgbClr val="FFFFFF"/>
                </a:solidFill>
              </a14:hiddenFill>
            </a:ext>
          </a:extLst>
        </p:spPr>
      </p:pic>
      <p:sp>
        <p:nvSpPr>
          <p:cNvPr id="3" name="Magnetic Disk 2">
            <a:extLst>
              <a:ext uri="{FF2B5EF4-FFF2-40B4-BE49-F238E27FC236}">
                <a16:creationId xmlns:a16="http://schemas.microsoft.com/office/drawing/2014/main" id="{8D1EB490-929B-7D5A-CF97-05CEF601A8BF}"/>
              </a:ext>
            </a:extLst>
          </p:cNvPr>
          <p:cNvSpPr/>
          <p:nvPr/>
        </p:nvSpPr>
        <p:spPr>
          <a:xfrm>
            <a:off x="9220199" y="2630255"/>
            <a:ext cx="2721347" cy="2609386"/>
          </a:xfrm>
          <a:prstGeom prst="flowChartMagneticDisk">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HELVETICA LIGHT" panose="020B0403020202020204" pitchFamily="34" charset="0"/>
              </a:rPr>
              <a:t>rpoB</a:t>
            </a:r>
            <a:r>
              <a:rPr lang="en-US" sz="2400" dirty="0">
                <a:solidFill>
                  <a:schemeClr val="tx1"/>
                </a:solidFill>
                <a:latin typeface="Helvetica Light" panose="020B0403020202020204" pitchFamily="34" charset="0"/>
              </a:rPr>
              <a:t> S450L - RIF</a:t>
            </a:r>
          </a:p>
          <a:p>
            <a:pPr algn="ctr"/>
            <a:r>
              <a:rPr lang="en-US" sz="2400" i="1" dirty="0" err="1">
                <a:solidFill>
                  <a:schemeClr val="tx1"/>
                </a:solidFill>
                <a:latin typeface="HELVETICA LIGHT" panose="020B0403020202020204" pitchFamily="34" charset="0"/>
              </a:rPr>
              <a:t>katG</a:t>
            </a:r>
            <a:r>
              <a:rPr lang="en-US" sz="2400" dirty="0">
                <a:solidFill>
                  <a:schemeClr val="tx1"/>
                </a:solidFill>
                <a:latin typeface="Helvetica Light" panose="020B0403020202020204" pitchFamily="34" charset="0"/>
              </a:rPr>
              <a:t> S315T - INH</a:t>
            </a:r>
          </a:p>
        </p:txBody>
      </p:sp>
      <p:sp>
        <p:nvSpPr>
          <p:cNvPr id="5" name="Curved Left Arrow 4">
            <a:extLst>
              <a:ext uri="{FF2B5EF4-FFF2-40B4-BE49-F238E27FC236}">
                <a16:creationId xmlns:a16="http://schemas.microsoft.com/office/drawing/2014/main" id="{BF767784-2D1C-ADEF-2B32-A0533C704D63}"/>
              </a:ext>
            </a:extLst>
          </p:cNvPr>
          <p:cNvSpPr/>
          <p:nvPr/>
        </p:nvSpPr>
        <p:spPr>
          <a:xfrm>
            <a:off x="6623824" y="3005138"/>
            <a:ext cx="1984917" cy="29496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57B0475-68EF-69F2-2AFF-CA5130FB9DAA}"/>
              </a:ext>
            </a:extLst>
          </p:cNvPr>
          <p:cNvSpPr txBox="1"/>
          <p:nvPr/>
        </p:nvSpPr>
        <p:spPr>
          <a:xfrm>
            <a:off x="1806498" y="4923215"/>
            <a:ext cx="1382751" cy="1569660"/>
          </a:xfrm>
          <a:prstGeom prst="rect">
            <a:avLst/>
          </a:prstGeom>
          <a:solidFill>
            <a:schemeClr val="accent4">
              <a:lumMod val="20000"/>
              <a:lumOff val="80000"/>
            </a:schemeClr>
          </a:solidFill>
          <a:ln>
            <a:solidFill>
              <a:schemeClr val="tx1"/>
            </a:solidFill>
          </a:ln>
        </p:spPr>
        <p:txBody>
          <a:bodyPr wrap="square" rtlCol="0">
            <a:spAutoFit/>
          </a:bodyPr>
          <a:lstStyle/>
          <a:p>
            <a:r>
              <a:rPr lang="en-US" sz="2400" dirty="0">
                <a:latin typeface="Helvetica Light" panose="020B0403020202020204" pitchFamily="34" charset="0"/>
              </a:rPr>
              <a:t>RIF	R</a:t>
            </a:r>
          </a:p>
          <a:p>
            <a:r>
              <a:rPr lang="en-US" sz="2400" dirty="0">
                <a:latin typeface="Helvetica Light" panose="020B0403020202020204" pitchFamily="34" charset="0"/>
              </a:rPr>
              <a:t>INH	R</a:t>
            </a:r>
          </a:p>
          <a:p>
            <a:r>
              <a:rPr lang="en-US" sz="2400" dirty="0">
                <a:latin typeface="Helvetica Light" panose="020B0403020202020204" pitchFamily="34" charset="0"/>
              </a:rPr>
              <a:t>EMB	S</a:t>
            </a:r>
          </a:p>
          <a:p>
            <a:r>
              <a:rPr lang="en-US" sz="2400" dirty="0">
                <a:latin typeface="Helvetica Light" panose="020B0403020202020204" pitchFamily="34" charset="0"/>
              </a:rPr>
              <a:t>PZA	S</a:t>
            </a:r>
          </a:p>
        </p:txBody>
      </p:sp>
      <p:sp>
        <p:nvSpPr>
          <p:cNvPr id="4" name="TextBox 3">
            <a:extLst>
              <a:ext uri="{FF2B5EF4-FFF2-40B4-BE49-F238E27FC236}">
                <a16:creationId xmlns:a16="http://schemas.microsoft.com/office/drawing/2014/main" id="{1EAFABC2-A3B1-F460-5958-26D6DFA86D95}"/>
              </a:ext>
            </a:extLst>
          </p:cNvPr>
          <p:cNvSpPr txBox="1"/>
          <p:nvPr/>
        </p:nvSpPr>
        <p:spPr>
          <a:xfrm>
            <a:off x="10250493" y="2394218"/>
            <a:ext cx="660758" cy="1323439"/>
          </a:xfrm>
          <a:prstGeom prst="rect">
            <a:avLst/>
          </a:prstGeom>
          <a:noFill/>
        </p:spPr>
        <p:txBody>
          <a:bodyPr wrap="none" rtlCol="0">
            <a:spAutoFit/>
          </a:bodyPr>
          <a:lstStyle/>
          <a:p>
            <a:r>
              <a:rPr lang="en-US" sz="8000" dirty="0">
                <a:solidFill>
                  <a:srgbClr val="FF0000"/>
                </a:solidFill>
              </a:rPr>
              <a:t>?</a:t>
            </a:r>
          </a:p>
        </p:txBody>
      </p:sp>
    </p:spTree>
    <p:custDataLst>
      <p:tags r:id="rId1"/>
    </p:custDataLst>
    <p:extLst>
      <p:ext uri="{BB962C8B-B14F-4D97-AF65-F5344CB8AC3E}">
        <p14:creationId xmlns:p14="http://schemas.microsoft.com/office/powerpoint/2010/main" val="153894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B1FAD8-2B8D-A040-B04E-8C658783E0F6}"/>
              </a:ext>
            </a:extLst>
          </p:cNvPr>
          <p:cNvPicPr>
            <a:picLocks noChangeAspect="1"/>
          </p:cNvPicPr>
          <p:nvPr/>
        </p:nvPicPr>
        <p:blipFill rotWithShape="1">
          <a:blip r:embed="rId2"/>
          <a:srcRect t="13460" r="5013"/>
          <a:stretch/>
        </p:blipFill>
        <p:spPr>
          <a:xfrm>
            <a:off x="154714" y="3531477"/>
            <a:ext cx="5153891" cy="3141187"/>
          </a:xfrm>
          <a:prstGeom prst="rect">
            <a:avLst/>
          </a:prstGeom>
        </p:spPr>
      </p:pic>
      <p:sp>
        <p:nvSpPr>
          <p:cNvPr id="3" name="TextBox 2">
            <a:extLst>
              <a:ext uri="{FF2B5EF4-FFF2-40B4-BE49-F238E27FC236}">
                <a16:creationId xmlns:a16="http://schemas.microsoft.com/office/drawing/2014/main" id="{4036ACC4-9A22-4A46-AE4A-8D040DC420BF}"/>
              </a:ext>
            </a:extLst>
          </p:cNvPr>
          <p:cNvSpPr txBox="1"/>
          <p:nvPr/>
        </p:nvSpPr>
        <p:spPr>
          <a:xfrm>
            <a:off x="2218544" y="104931"/>
            <a:ext cx="7827784" cy="646331"/>
          </a:xfrm>
          <a:prstGeom prst="rect">
            <a:avLst/>
          </a:prstGeom>
          <a:noFill/>
        </p:spPr>
        <p:txBody>
          <a:bodyPr wrap="none" rtlCol="0">
            <a:spAutoFit/>
          </a:bodyPr>
          <a:lstStyle/>
          <a:p>
            <a:r>
              <a:rPr lang="en-US" sz="3600" dirty="0">
                <a:latin typeface="Helvetica Light" panose="020B0403020202020204" pitchFamily="34" charset="0"/>
              </a:rPr>
              <a:t>TB Genome wide association studies</a:t>
            </a:r>
          </a:p>
        </p:txBody>
      </p:sp>
      <p:pic>
        <p:nvPicPr>
          <p:cNvPr id="5" name="Picture 4">
            <a:extLst>
              <a:ext uri="{FF2B5EF4-FFF2-40B4-BE49-F238E27FC236}">
                <a16:creationId xmlns:a16="http://schemas.microsoft.com/office/drawing/2014/main" id="{75900756-BC57-3043-9F41-101BCECDAACC}"/>
              </a:ext>
            </a:extLst>
          </p:cNvPr>
          <p:cNvPicPr>
            <a:picLocks noChangeAspect="1"/>
          </p:cNvPicPr>
          <p:nvPr/>
        </p:nvPicPr>
        <p:blipFill rotWithShape="1">
          <a:blip r:embed="rId3"/>
          <a:srcRect b="31846"/>
          <a:stretch/>
        </p:blipFill>
        <p:spPr>
          <a:xfrm>
            <a:off x="5903344" y="1834726"/>
            <a:ext cx="5963187" cy="4064158"/>
          </a:xfrm>
          <a:prstGeom prst="rect">
            <a:avLst/>
          </a:prstGeom>
        </p:spPr>
      </p:pic>
      <p:graphicFrame>
        <p:nvGraphicFramePr>
          <p:cNvPr id="6" name="Table 6">
            <a:extLst>
              <a:ext uri="{FF2B5EF4-FFF2-40B4-BE49-F238E27FC236}">
                <a16:creationId xmlns:a16="http://schemas.microsoft.com/office/drawing/2014/main" id="{4CD09E63-39AC-3D5A-A0B1-1BDBA9C3B61B}"/>
              </a:ext>
            </a:extLst>
          </p:cNvPr>
          <p:cNvGraphicFramePr>
            <a:graphicFrameLocks noGrp="1"/>
          </p:cNvGraphicFramePr>
          <p:nvPr>
            <p:extLst>
              <p:ext uri="{D42A27DB-BD31-4B8C-83A1-F6EECF244321}">
                <p14:modId xmlns:p14="http://schemas.microsoft.com/office/powerpoint/2010/main" val="3122887077"/>
              </p:ext>
            </p:extLst>
          </p:nvPr>
        </p:nvGraphicFramePr>
        <p:xfrm>
          <a:off x="1181101" y="1278466"/>
          <a:ext cx="3810000" cy="1112520"/>
        </p:xfrm>
        <a:graphic>
          <a:graphicData uri="http://schemas.openxmlformats.org/drawingml/2006/table">
            <a:tbl>
              <a:tblPr firstRow="1" bandRow="1">
                <a:tableStyleId>{5C22544A-7EE6-4342-B048-85BDC9FD1C3A}</a:tableStyleId>
              </a:tblPr>
              <a:tblGrid>
                <a:gridCol w="1270000">
                  <a:extLst>
                    <a:ext uri="{9D8B030D-6E8A-4147-A177-3AD203B41FA5}">
                      <a16:colId xmlns:a16="http://schemas.microsoft.com/office/drawing/2014/main" val="557103055"/>
                    </a:ext>
                  </a:extLst>
                </a:gridCol>
                <a:gridCol w="1270000">
                  <a:extLst>
                    <a:ext uri="{9D8B030D-6E8A-4147-A177-3AD203B41FA5}">
                      <a16:colId xmlns:a16="http://schemas.microsoft.com/office/drawing/2014/main" val="3795234593"/>
                    </a:ext>
                  </a:extLst>
                </a:gridCol>
                <a:gridCol w="1270000">
                  <a:extLst>
                    <a:ext uri="{9D8B030D-6E8A-4147-A177-3AD203B41FA5}">
                      <a16:colId xmlns:a16="http://schemas.microsoft.com/office/drawing/2014/main" val="4212481562"/>
                    </a:ext>
                  </a:extLst>
                </a:gridCol>
              </a:tblGrid>
              <a:tr h="370840">
                <a:tc>
                  <a:txBody>
                    <a:bodyPr/>
                    <a:lstStyle/>
                    <a:p>
                      <a:endParaRPr lang="en-US">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Resistant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Sensitive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143589"/>
                  </a:ext>
                </a:extLst>
              </a:tr>
              <a:tr h="370840">
                <a:tc>
                  <a:txBody>
                    <a:bodyPr/>
                    <a:lstStyle/>
                    <a:p>
                      <a:r>
                        <a:rPr lang="en-US" dirty="0">
                          <a:solidFill>
                            <a:schemeClr val="tx1"/>
                          </a:solidFill>
                        </a:rPr>
                        <a:t>Mutation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0568657"/>
                  </a:ext>
                </a:extLst>
              </a:tr>
              <a:tr h="370840">
                <a:tc>
                  <a:txBody>
                    <a:bodyPr/>
                    <a:lstStyle/>
                    <a:p>
                      <a:r>
                        <a:rPr lang="en-US" dirty="0">
                          <a:solidFill>
                            <a:schemeClr val="tx1"/>
                          </a:solidFill>
                        </a:rPr>
                        <a:t>Mutation -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430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658913563"/>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E86A24-260C-AD92-AFD6-C19B4B2B2D14}"/>
                  </a:ext>
                </a:extLst>
              </p:cNvPr>
              <p:cNvSpPr txBox="1"/>
              <p:nvPr/>
            </p:nvSpPr>
            <p:spPr>
              <a:xfrm>
                <a:off x="1990911" y="2776565"/>
                <a:ext cx="21819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pval</m:t>
                      </m:r>
                      <m:r>
                        <a:rPr lang="en-GB" b="0" i="0" smtClean="0">
                          <a:latin typeface="Cambria Math" panose="02040503050406030204" pitchFamily="18" charset="0"/>
                        </a:rPr>
                        <m:t>= </m:t>
                      </m:r>
                      <m:r>
                        <a:rPr lang="en-GB" b="0" i="1" smtClean="0">
                          <a:latin typeface="Cambria Math" panose="02040503050406030204" pitchFamily="18" charset="0"/>
                        </a:rPr>
                        <m:t>1.09</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10</m:t>
                          </m:r>
                        </m:e>
                        <m:sup>
                          <m:r>
                            <a:rPr lang="en-GB" b="0" i="1" smtClean="0">
                              <a:latin typeface="Cambria Math" panose="02040503050406030204" pitchFamily="18" charset="0"/>
                              <a:ea typeface="Cambria Math" panose="02040503050406030204" pitchFamily="18" charset="0"/>
                            </a:rPr>
                            <m:t>−83</m:t>
                          </m:r>
                        </m:sup>
                      </m:sSup>
                    </m:oMath>
                  </m:oMathPara>
                </a14:m>
                <a:endParaRPr lang="en-US" dirty="0"/>
              </a:p>
            </p:txBody>
          </p:sp>
        </mc:Choice>
        <mc:Fallback xmlns="">
          <p:sp>
            <p:nvSpPr>
              <p:cNvPr id="7" name="TextBox 6">
                <a:extLst>
                  <a:ext uri="{FF2B5EF4-FFF2-40B4-BE49-F238E27FC236}">
                    <a16:creationId xmlns:a16="http://schemas.microsoft.com/office/drawing/2014/main" id="{98E86A24-260C-AD92-AFD6-C19B4B2B2D14}"/>
                  </a:ext>
                </a:extLst>
              </p:cNvPr>
              <p:cNvSpPr txBox="1">
                <a:spLocks noRot="1" noChangeAspect="1" noMove="1" noResize="1" noEditPoints="1" noAdjustHandles="1" noChangeArrowheads="1" noChangeShapeType="1" noTextEdit="1"/>
              </p:cNvSpPr>
              <p:nvPr/>
            </p:nvSpPr>
            <p:spPr>
              <a:xfrm>
                <a:off x="1990911" y="2776565"/>
                <a:ext cx="2181943" cy="369332"/>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25359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CA32-8746-EF4B-89F4-D4EA8F5CAA8E}"/>
              </a:ext>
            </a:extLst>
          </p:cNvPr>
          <p:cNvSpPr>
            <a:spLocks noGrp="1"/>
          </p:cNvSpPr>
          <p:nvPr>
            <p:ph type="title"/>
          </p:nvPr>
        </p:nvSpPr>
        <p:spPr/>
        <p:txBody>
          <a:bodyPr>
            <a:normAutofit/>
          </a:bodyPr>
          <a:lstStyle/>
          <a:p>
            <a:r>
              <a:rPr lang="en-US" sz="3600" dirty="0"/>
              <a:t>Real-time </a:t>
            </a:r>
            <a:r>
              <a:rPr lang="en-US" sz="3600" dirty="0" err="1"/>
              <a:t>Mtb</a:t>
            </a:r>
            <a:r>
              <a:rPr lang="en-US" sz="3600" dirty="0"/>
              <a:t> characterization by TB-Profiler users</a:t>
            </a:r>
          </a:p>
        </p:txBody>
      </p:sp>
      <p:pic>
        <p:nvPicPr>
          <p:cNvPr id="9" name="Content Placeholder 8">
            <a:extLst>
              <a:ext uri="{FF2B5EF4-FFF2-40B4-BE49-F238E27FC236}">
                <a16:creationId xmlns:a16="http://schemas.microsoft.com/office/drawing/2014/main" id="{F0D86B64-BB36-8046-ADE1-074E232AE29B}"/>
              </a:ext>
            </a:extLst>
          </p:cNvPr>
          <p:cNvPicPr>
            <a:picLocks noGrp="1" noChangeAspect="1"/>
          </p:cNvPicPr>
          <p:nvPr>
            <p:ph idx="1"/>
          </p:nvPr>
        </p:nvPicPr>
        <p:blipFill>
          <a:blip r:embed="rId2"/>
          <a:stretch>
            <a:fillRect/>
          </a:stretch>
        </p:blipFill>
        <p:spPr>
          <a:xfrm>
            <a:off x="1336504" y="1617664"/>
            <a:ext cx="9569792" cy="4821237"/>
          </a:xfrm>
        </p:spPr>
      </p:pic>
    </p:spTree>
    <p:extLst>
      <p:ext uri="{BB962C8B-B14F-4D97-AF65-F5344CB8AC3E}">
        <p14:creationId xmlns:p14="http://schemas.microsoft.com/office/powerpoint/2010/main" val="2494844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DD47E3A-153A-847C-BB15-828BFB0B75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676582" y="2848268"/>
            <a:ext cx="5456368" cy="38974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0D271B7-F05C-044B-AEEB-8CF6B8484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73" y="200676"/>
            <a:ext cx="7620000" cy="25019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16EE7D6-A355-C245-8A80-316FB81A0B0A}"/>
              </a:ext>
            </a:extLst>
          </p:cNvPr>
          <p:cNvCxnSpPr>
            <a:cxnSpLocks/>
          </p:cNvCxnSpPr>
          <p:nvPr/>
        </p:nvCxnSpPr>
        <p:spPr>
          <a:xfrm>
            <a:off x="4308765" y="2341423"/>
            <a:ext cx="1" cy="80466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AEF60267-EE5E-3547-B0C9-78565F86BCD1}"/>
              </a:ext>
            </a:extLst>
          </p:cNvPr>
          <p:cNvCxnSpPr/>
          <p:nvPr/>
        </p:nvCxnSpPr>
        <p:spPr>
          <a:xfrm>
            <a:off x="1767606" y="5805059"/>
            <a:ext cx="5666509"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3" name="Graphic 12" descr="Database outline">
            <a:extLst>
              <a:ext uri="{FF2B5EF4-FFF2-40B4-BE49-F238E27FC236}">
                <a16:creationId xmlns:a16="http://schemas.microsoft.com/office/drawing/2014/main" id="{87270D89-B6DB-DA4D-A4B5-1796D20246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308" y="4005228"/>
            <a:ext cx="1911928" cy="1911928"/>
          </a:xfrm>
          <a:prstGeom prst="rect">
            <a:avLst/>
          </a:prstGeom>
        </p:spPr>
      </p:pic>
      <p:sp>
        <p:nvSpPr>
          <p:cNvPr id="14" name="TextBox 13">
            <a:extLst>
              <a:ext uri="{FF2B5EF4-FFF2-40B4-BE49-F238E27FC236}">
                <a16:creationId xmlns:a16="http://schemas.microsoft.com/office/drawing/2014/main" id="{6C50AEE8-5AB8-C941-A56A-EFE24DDCE1C7}"/>
              </a:ext>
            </a:extLst>
          </p:cNvPr>
          <p:cNvSpPr txBox="1"/>
          <p:nvPr/>
        </p:nvSpPr>
        <p:spPr>
          <a:xfrm>
            <a:off x="9623252" y="3820562"/>
            <a:ext cx="704039" cy="369332"/>
          </a:xfrm>
          <a:prstGeom prst="rect">
            <a:avLst/>
          </a:prstGeom>
          <a:noFill/>
        </p:spPr>
        <p:txBody>
          <a:bodyPr wrap="none" rtlCol="0">
            <a:spAutoFit/>
          </a:bodyPr>
          <a:lstStyle/>
          <a:p>
            <a:r>
              <a:rPr lang="en-US" b="1" dirty="0"/>
              <a:t>TBDB</a:t>
            </a:r>
          </a:p>
        </p:txBody>
      </p:sp>
      <p:cxnSp>
        <p:nvCxnSpPr>
          <p:cNvPr id="15" name="Straight Arrow Connector 14">
            <a:extLst>
              <a:ext uri="{FF2B5EF4-FFF2-40B4-BE49-F238E27FC236}">
                <a16:creationId xmlns:a16="http://schemas.microsoft.com/office/drawing/2014/main" id="{38D90023-92AB-E040-BBC5-61C7A7B18E19}"/>
              </a:ext>
            </a:extLst>
          </p:cNvPr>
          <p:cNvCxnSpPr>
            <a:cxnSpLocks/>
            <a:endCxn id="13" idx="1"/>
          </p:cNvCxnSpPr>
          <p:nvPr/>
        </p:nvCxnSpPr>
        <p:spPr>
          <a:xfrm flipV="1">
            <a:off x="6905335" y="4961192"/>
            <a:ext cx="2113973" cy="2"/>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sp>
        <p:nvSpPr>
          <p:cNvPr id="18" name="Rounded Rectangle 17">
            <a:extLst>
              <a:ext uri="{FF2B5EF4-FFF2-40B4-BE49-F238E27FC236}">
                <a16:creationId xmlns:a16="http://schemas.microsoft.com/office/drawing/2014/main" id="{7F1557DF-F0AE-5943-BD99-86B308748F21}"/>
              </a:ext>
            </a:extLst>
          </p:cNvPr>
          <p:cNvSpPr/>
          <p:nvPr/>
        </p:nvSpPr>
        <p:spPr>
          <a:xfrm>
            <a:off x="3034148" y="346368"/>
            <a:ext cx="2563091" cy="199505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EA47C47-4518-204A-98EA-4FB19DC13F15}"/>
              </a:ext>
            </a:extLst>
          </p:cNvPr>
          <p:cNvSpPr/>
          <p:nvPr/>
        </p:nvSpPr>
        <p:spPr>
          <a:xfrm>
            <a:off x="3865420" y="130907"/>
            <a:ext cx="886689" cy="4309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TBDR</a:t>
            </a:r>
          </a:p>
        </p:txBody>
      </p:sp>
      <p:pic>
        <p:nvPicPr>
          <p:cNvPr id="2050" name="Picture 2" descr="How to Auto-sync Update from One Github Repository to Other Repository  Using Github Workflow | by Wendy Yanto | The Startup | Medium">
            <a:extLst>
              <a:ext uri="{FF2B5EF4-FFF2-40B4-BE49-F238E27FC236}">
                <a16:creationId xmlns:a16="http://schemas.microsoft.com/office/drawing/2014/main" id="{D1A35A15-FC8D-2545-89BA-768E51F97E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8926" y="5832138"/>
            <a:ext cx="1709963" cy="9441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956486B-9A91-EA4E-8BF6-2F2F173246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6602" y="1102675"/>
            <a:ext cx="3017337" cy="64855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D23BA71B-0FD1-0A49-822D-1206011A61E6}"/>
              </a:ext>
            </a:extLst>
          </p:cNvPr>
          <p:cNvCxnSpPr>
            <a:cxnSpLocks/>
            <a:stCxn id="14" idx="0"/>
            <a:endCxn id="2052" idx="2"/>
          </p:cNvCxnSpPr>
          <p:nvPr/>
        </p:nvCxnSpPr>
        <p:spPr>
          <a:xfrm flipH="1" flipV="1">
            <a:off x="9975271" y="1751229"/>
            <a:ext cx="1" cy="2069333"/>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8EA57CB-7795-E04F-AA51-8BCB012B2B24}"/>
              </a:ext>
            </a:extLst>
          </p:cNvPr>
          <p:cNvCxnSpPr>
            <a:cxnSpLocks/>
          </p:cNvCxnSpPr>
          <p:nvPr/>
        </p:nvCxnSpPr>
        <p:spPr>
          <a:xfrm flipV="1">
            <a:off x="7744053" y="1336799"/>
            <a:ext cx="619517" cy="334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620034F-25DD-3A74-C782-6849DBD5B140}"/>
              </a:ext>
            </a:extLst>
          </p:cNvPr>
          <p:cNvSpPr txBox="1"/>
          <p:nvPr/>
        </p:nvSpPr>
        <p:spPr>
          <a:xfrm rot="16200000">
            <a:off x="-464839" y="4776526"/>
            <a:ext cx="1299010" cy="369332"/>
          </a:xfrm>
          <a:prstGeom prst="rect">
            <a:avLst/>
          </a:prstGeom>
          <a:solidFill>
            <a:schemeClr val="bg1"/>
          </a:solidFill>
        </p:spPr>
        <p:txBody>
          <a:bodyPr wrap="none" rtlCol="0">
            <a:spAutoFit/>
          </a:bodyPr>
          <a:lstStyle/>
          <a:p>
            <a:r>
              <a:rPr lang="en-US" dirty="0"/>
              <a:t>-log10(</a:t>
            </a:r>
            <a:r>
              <a:rPr lang="en-US" dirty="0" err="1"/>
              <a:t>pval</a:t>
            </a:r>
            <a:r>
              <a:rPr lang="en-US" dirty="0"/>
              <a:t>)</a:t>
            </a:r>
          </a:p>
        </p:txBody>
      </p:sp>
    </p:spTree>
    <p:extLst>
      <p:ext uri="{BB962C8B-B14F-4D97-AF65-F5344CB8AC3E}">
        <p14:creationId xmlns:p14="http://schemas.microsoft.com/office/powerpoint/2010/main" val="1946188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331198" y="241716"/>
            <a:ext cx="9877646" cy="623100"/>
          </a:xfrm>
          <a:prstGeom prst="rect">
            <a:avLst/>
          </a:prstGeom>
          <a:noFill/>
          <a:ln>
            <a:noFill/>
          </a:ln>
        </p:spPr>
        <p:txBody>
          <a:bodyPr spcFirstLastPara="1" vert="horz" wrap="square" lIns="91425" tIns="45700" rIns="91425" bIns="45700" rtlCol="0" anchor="t" anchorCtr="0">
            <a:normAutofit fontScale="90000"/>
          </a:bodyPr>
          <a:lstStyle/>
          <a:p>
            <a:pPr>
              <a:spcBef>
                <a:spcPts val="0"/>
              </a:spcBef>
              <a:buClr>
                <a:schemeClr val="lt1"/>
              </a:buClr>
              <a:buSzPct val="100000"/>
            </a:pPr>
            <a:r>
              <a:rPr lang="en-GB" dirty="0"/>
              <a:t>Getting AI resistance-prediction models to run</a:t>
            </a:r>
            <a:endParaRPr dirty="0"/>
          </a:p>
        </p:txBody>
      </p:sp>
      <p:sp>
        <p:nvSpPr>
          <p:cNvPr id="47" name="Google Shape;47;p9"/>
          <p:cNvSpPr txBox="1">
            <a:spLocks noGrp="1"/>
          </p:cNvSpPr>
          <p:nvPr>
            <p:ph type="body" idx="1"/>
          </p:nvPr>
        </p:nvSpPr>
        <p:spPr>
          <a:xfrm>
            <a:off x="611038" y="1315819"/>
            <a:ext cx="10969800" cy="5467754"/>
          </a:xfrm>
          <a:prstGeom prst="rect">
            <a:avLst/>
          </a:prstGeom>
          <a:noFill/>
          <a:ln>
            <a:noFill/>
          </a:ln>
        </p:spPr>
        <p:txBody>
          <a:bodyPr spcFirstLastPara="1" vert="horz" wrap="square" lIns="91425" tIns="45700" rIns="91425" bIns="45700" rtlCol="0" anchor="t" anchorCtr="0">
            <a:noAutofit/>
          </a:bodyPr>
          <a:lstStyle/>
          <a:p>
            <a:pPr marL="0" indent="0">
              <a:spcBef>
                <a:spcPts val="0"/>
              </a:spcBef>
              <a:spcAft>
                <a:spcPts val="1200"/>
              </a:spcAft>
              <a:buNone/>
            </a:pPr>
            <a:r>
              <a:rPr lang="en-GB" dirty="0"/>
              <a:t>Many new </a:t>
            </a:r>
            <a:r>
              <a:rPr lang="en-GB" b="1" dirty="0"/>
              <a:t>machine learning</a:t>
            </a:r>
            <a:r>
              <a:rPr lang="en-GB" dirty="0"/>
              <a:t> (ML) tools for </a:t>
            </a:r>
            <a:r>
              <a:rPr lang="en-GB" b="1" dirty="0"/>
              <a:t>predicting drug resistance </a:t>
            </a:r>
            <a:r>
              <a:rPr lang="en-GB" dirty="0"/>
              <a:t>from </a:t>
            </a:r>
            <a:r>
              <a:rPr lang="en-GB" b="1" dirty="0"/>
              <a:t>genomic</a:t>
            </a:r>
            <a:r>
              <a:rPr lang="en-GB" dirty="0"/>
              <a:t> </a:t>
            </a:r>
            <a:r>
              <a:rPr lang="en-GB" b="1" dirty="0"/>
              <a:t>data</a:t>
            </a:r>
            <a:r>
              <a:rPr lang="en-GB" dirty="0"/>
              <a:t> every year.</a:t>
            </a:r>
          </a:p>
          <a:p>
            <a:pPr marL="0" indent="0">
              <a:spcBef>
                <a:spcPts val="0"/>
              </a:spcBef>
              <a:spcAft>
                <a:spcPts val="1200"/>
              </a:spcAft>
              <a:buNone/>
            </a:pPr>
            <a:r>
              <a:rPr lang="en-GB" dirty="0"/>
              <a:t>Most report “better performance than traditional methods”.</a:t>
            </a:r>
          </a:p>
          <a:p>
            <a:pPr marL="0" indent="0">
              <a:spcBef>
                <a:spcPts val="0"/>
              </a:spcBef>
              <a:spcAft>
                <a:spcPts val="1200"/>
              </a:spcAft>
              <a:buNone/>
            </a:pPr>
            <a:r>
              <a:rPr lang="en-GB" dirty="0"/>
              <a:t>But usually lack simple ways of using / testing the models.</a:t>
            </a:r>
          </a:p>
          <a:p>
            <a:pPr marL="0" indent="0">
              <a:spcBef>
                <a:spcPts val="0"/>
              </a:spcBef>
              <a:buNone/>
            </a:pPr>
            <a:r>
              <a:rPr lang="en-GB" dirty="0"/>
              <a:t>We have to get them running, </a:t>
            </a:r>
            <a:r>
              <a:rPr lang="en-GB" sz="3600" b="1" i="1" dirty="0"/>
              <a:t>but</a:t>
            </a:r>
            <a:endParaRPr sz="3600" b="1" i="1" dirty="0"/>
          </a:p>
          <a:p>
            <a:pPr marL="457200" indent="-419100">
              <a:spcBef>
                <a:spcPts val="0"/>
              </a:spcBef>
              <a:buClr>
                <a:schemeClr val="dk2"/>
              </a:buClr>
              <a:buSzPts val="3000"/>
              <a:buChar char="❖"/>
            </a:pPr>
            <a:r>
              <a:rPr lang="en-GB" sz="3000" i="1" dirty="0"/>
              <a:t>the trained models are often not available.</a:t>
            </a:r>
            <a:endParaRPr sz="3000" i="1" dirty="0"/>
          </a:p>
          <a:p>
            <a:pPr marL="457200" indent="-406400">
              <a:spcBef>
                <a:spcPts val="0"/>
              </a:spcBef>
              <a:buClr>
                <a:schemeClr val="dk2"/>
              </a:buClr>
              <a:buSzPts val="2800"/>
              <a:buChar char="❖"/>
            </a:pPr>
            <a:r>
              <a:rPr lang="en-GB" i="1" dirty="0"/>
              <a:t>frequently, the source code is not there either.</a:t>
            </a:r>
          </a:p>
          <a:p>
            <a:pPr indent="-406400">
              <a:spcBef>
                <a:spcPts val="0"/>
              </a:spcBef>
              <a:buClr>
                <a:schemeClr val="dk2"/>
              </a:buClr>
              <a:buSzPts val="2800"/>
              <a:buFont typeface="Arial"/>
              <a:buChar char="❖"/>
            </a:pPr>
            <a:r>
              <a:rPr lang="en-GB" sz="2600" i="1" dirty="0"/>
              <a:t>or dependencies are not specified.</a:t>
            </a:r>
            <a:endParaRPr sz="2600" i="1" dirty="0"/>
          </a:p>
          <a:p>
            <a:pPr marL="457200" indent="-393700">
              <a:spcBef>
                <a:spcPts val="0"/>
              </a:spcBef>
              <a:buClr>
                <a:schemeClr val="dk2"/>
              </a:buClr>
              <a:buSzPts val="2600"/>
              <a:buChar char="❖"/>
            </a:pPr>
            <a:r>
              <a:rPr lang="en-GB" i="1" dirty="0"/>
              <a:t>sometimes they are, but then the training data is missing.</a:t>
            </a:r>
            <a:endParaRPr i="1" dirty="0"/>
          </a:p>
          <a:p>
            <a:pPr marL="457200" indent="-368300">
              <a:spcBef>
                <a:spcPts val="0"/>
              </a:spcBef>
              <a:buClr>
                <a:schemeClr val="dk2"/>
              </a:buClr>
              <a:buSzPts val="2200"/>
              <a:buChar char="❖"/>
            </a:pPr>
            <a:r>
              <a:rPr lang="en-GB" sz="2200" i="1" dirty="0"/>
              <a:t>or the </a:t>
            </a:r>
            <a:r>
              <a:rPr lang="en-GB" sz="2200" i="1" dirty="0" err="1"/>
              <a:t>github</a:t>
            </a:r>
            <a:r>
              <a:rPr lang="en-GB" sz="2200" i="1" dirty="0"/>
              <a:t> repo lacks the scripts / pipelines for data pre-processing (and Methods sections are vague about the pre-processing pipeline).</a:t>
            </a:r>
            <a:endParaRPr sz="2200" i="1" dirty="0"/>
          </a:p>
          <a:p>
            <a:pPr marL="457200" indent="-355600">
              <a:spcBef>
                <a:spcPts val="0"/>
              </a:spcBef>
              <a:buClr>
                <a:schemeClr val="dk2"/>
              </a:buClr>
              <a:buSzPts val="2000"/>
              <a:buChar char="❖"/>
            </a:pPr>
            <a:r>
              <a:rPr lang="en-GB" sz="2000" i="1" dirty="0"/>
              <a:t>or …</a:t>
            </a:r>
            <a:endParaRPr sz="2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3" end="3"/>
                                            </p:txEl>
                                          </p:spTgt>
                                        </p:tgtEl>
                                        <p:attrNameLst>
                                          <p:attrName>style.visibility</p:attrName>
                                        </p:attrNameLst>
                                      </p:cBhvr>
                                      <p:to>
                                        <p:strVal val="visible"/>
                                      </p:to>
                                    </p:set>
                                    <p:animEffect transition="in" filter="fade">
                                      <p:cBhvr>
                                        <p:cTn id="7" dur="500"/>
                                        <p:tgtEl>
                                          <p:spTgt spid="4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4" end="4"/>
                                            </p:txEl>
                                          </p:spTgt>
                                        </p:tgtEl>
                                        <p:attrNameLst>
                                          <p:attrName>style.visibility</p:attrName>
                                        </p:attrNameLst>
                                      </p:cBhvr>
                                      <p:to>
                                        <p:strVal val="visible"/>
                                      </p:to>
                                    </p:set>
                                    <p:animEffect transition="in" filter="fade">
                                      <p:cBhvr>
                                        <p:cTn id="12" dur="500"/>
                                        <p:tgtEl>
                                          <p:spTgt spid="47">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7">
                                            <p:txEl>
                                              <p:pRg st="5" end="5"/>
                                            </p:txEl>
                                          </p:spTgt>
                                        </p:tgtEl>
                                        <p:attrNameLst>
                                          <p:attrName>style.visibility</p:attrName>
                                        </p:attrNameLst>
                                      </p:cBhvr>
                                      <p:to>
                                        <p:strVal val="visible"/>
                                      </p:to>
                                    </p:set>
                                    <p:animEffect transition="in" filter="fade">
                                      <p:cBhvr>
                                        <p:cTn id="15" dur="500"/>
                                        <p:tgtEl>
                                          <p:spTgt spid="47">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xEl>
                                              <p:pRg st="6" end="6"/>
                                            </p:txEl>
                                          </p:spTgt>
                                        </p:tgtEl>
                                        <p:attrNameLst>
                                          <p:attrName>style.visibility</p:attrName>
                                        </p:attrNameLst>
                                      </p:cBhvr>
                                      <p:to>
                                        <p:strVal val="visible"/>
                                      </p:to>
                                    </p:set>
                                    <p:animEffect transition="in" filter="fade">
                                      <p:cBhvr>
                                        <p:cTn id="18" dur="500"/>
                                        <p:tgtEl>
                                          <p:spTgt spid="47">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xEl>
                                              <p:pRg st="7" end="7"/>
                                            </p:txEl>
                                          </p:spTgt>
                                        </p:tgtEl>
                                        <p:attrNameLst>
                                          <p:attrName>style.visibility</p:attrName>
                                        </p:attrNameLst>
                                      </p:cBhvr>
                                      <p:to>
                                        <p:strVal val="visible"/>
                                      </p:to>
                                    </p:set>
                                    <p:animEffect transition="in" filter="fade">
                                      <p:cBhvr>
                                        <p:cTn id="21" dur="500"/>
                                        <p:tgtEl>
                                          <p:spTgt spid="47">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xEl>
                                              <p:pRg st="8" end="8"/>
                                            </p:txEl>
                                          </p:spTgt>
                                        </p:tgtEl>
                                        <p:attrNameLst>
                                          <p:attrName>style.visibility</p:attrName>
                                        </p:attrNameLst>
                                      </p:cBhvr>
                                      <p:to>
                                        <p:strVal val="visible"/>
                                      </p:to>
                                    </p:set>
                                    <p:animEffect transition="in" filter="fade">
                                      <p:cBhvr>
                                        <p:cTn id="24" dur="500"/>
                                        <p:tgtEl>
                                          <p:spTgt spid="47">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7">
                                            <p:txEl>
                                              <p:pRg st="9" end="9"/>
                                            </p:txEl>
                                          </p:spTgt>
                                        </p:tgtEl>
                                        <p:attrNameLst>
                                          <p:attrName>style.visibility</p:attrName>
                                        </p:attrNameLst>
                                      </p:cBhvr>
                                      <p:to>
                                        <p:strVal val="visible"/>
                                      </p:to>
                                    </p:set>
                                    <p:animEffect transition="in" filter="fade">
                                      <p:cBhvr>
                                        <p:cTn id="27" dur="500"/>
                                        <p:tgtEl>
                                          <p:spTgt spid="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611029" y="279132"/>
            <a:ext cx="9480900" cy="623100"/>
          </a:xfrm>
          <a:prstGeom prst="rect">
            <a:avLst/>
          </a:prstGeom>
          <a:noFill/>
          <a:ln>
            <a:noFill/>
          </a:ln>
        </p:spPr>
        <p:txBody>
          <a:bodyPr spcFirstLastPara="1" vert="horz" wrap="square" lIns="91425" tIns="45700" rIns="91425" bIns="45700" rtlCol="0" anchor="t" anchorCtr="0">
            <a:normAutofit fontScale="90000"/>
          </a:bodyPr>
          <a:lstStyle/>
          <a:p>
            <a:pPr>
              <a:spcBef>
                <a:spcPts val="0"/>
              </a:spcBef>
              <a:buClr>
                <a:schemeClr val="lt1"/>
              </a:buClr>
              <a:buSzPts val="3200"/>
            </a:pPr>
            <a:r>
              <a:rPr lang="en-GB" dirty="0"/>
              <a:t>Containerisation – a brief overview</a:t>
            </a:r>
            <a:endParaRPr dirty="0"/>
          </a:p>
        </p:txBody>
      </p:sp>
      <p:pic>
        <p:nvPicPr>
          <p:cNvPr id="3" name="Graphic 2">
            <a:extLst>
              <a:ext uri="{FF2B5EF4-FFF2-40B4-BE49-F238E27FC236}">
                <a16:creationId xmlns:a16="http://schemas.microsoft.com/office/drawing/2014/main" id="{88FFCA6A-B59C-46DB-A8FE-AEEACCAD83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9397" y="2601764"/>
            <a:ext cx="7101085" cy="3708892"/>
          </a:xfrm>
          <a:prstGeom prst="rect">
            <a:avLst/>
          </a:prstGeom>
        </p:spPr>
      </p:pic>
      <p:pic>
        <p:nvPicPr>
          <p:cNvPr id="1026" name="Picture 2" descr="Docker Logos - Docker">
            <a:extLst>
              <a:ext uri="{FF2B5EF4-FFF2-40B4-BE49-F238E27FC236}">
                <a16:creationId xmlns:a16="http://schemas.microsoft.com/office/drawing/2014/main" id="{8DCACB52-DE01-4725-8DDA-1242BBEA9F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415" y="1414143"/>
            <a:ext cx="3851203" cy="9900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E99E15-135E-476F-825E-955AE5B145A2}"/>
              </a:ext>
            </a:extLst>
          </p:cNvPr>
          <p:cNvSpPr txBox="1"/>
          <p:nvPr/>
        </p:nvSpPr>
        <p:spPr>
          <a:xfrm>
            <a:off x="7467356" y="6409324"/>
            <a:ext cx="4663225" cy="261610"/>
          </a:xfrm>
          <a:prstGeom prst="rect">
            <a:avLst/>
          </a:prstGeom>
          <a:noFill/>
        </p:spPr>
        <p:txBody>
          <a:bodyPr wrap="square" rtlCol="0">
            <a:spAutoFit/>
          </a:bodyPr>
          <a:lstStyle/>
          <a:p>
            <a:pPr algn="r"/>
            <a:r>
              <a:rPr lang="en-GB" sz="1050" dirty="0"/>
              <a:t>https://docs.docker.com/engine/images/architecture.svg</a:t>
            </a:r>
          </a:p>
        </p:txBody>
      </p:sp>
      <p:sp>
        <p:nvSpPr>
          <p:cNvPr id="7" name="Google Shape;72;p13">
            <a:extLst>
              <a:ext uri="{FF2B5EF4-FFF2-40B4-BE49-F238E27FC236}">
                <a16:creationId xmlns:a16="http://schemas.microsoft.com/office/drawing/2014/main" id="{E4C530CA-3E57-44BC-B73D-13CD7C817C41}"/>
              </a:ext>
            </a:extLst>
          </p:cNvPr>
          <p:cNvSpPr txBox="1">
            <a:spLocks/>
          </p:cNvSpPr>
          <p:nvPr/>
        </p:nvSpPr>
        <p:spPr>
          <a:xfrm>
            <a:off x="197154" y="1491920"/>
            <a:ext cx="4921518" cy="480728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333333"/>
              </a:buClr>
              <a:buSzPts val="2400"/>
            </a:pPr>
            <a:r>
              <a:rPr lang="en-GB" sz="2800" dirty="0">
                <a:solidFill>
                  <a:schemeClr val="tx1"/>
                </a:solidFill>
                <a:latin typeface="Corbel"/>
                <a:sym typeface="Corbel"/>
              </a:rPr>
              <a:t>A “Mini VM” for a single application</a:t>
            </a:r>
          </a:p>
          <a:p>
            <a:pPr>
              <a:buClr>
                <a:srgbClr val="333333"/>
              </a:buClr>
              <a:buSzPts val="2400"/>
            </a:pPr>
            <a:endParaRPr lang="en-GB" sz="2800" dirty="0">
              <a:solidFill>
                <a:schemeClr val="tx1"/>
              </a:solidFill>
              <a:latin typeface="Corbel"/>
              <a:sym typeface="Corbel"/>
            </a:endParaRPr>
          </a:p>
          <a:p>
            <a:pPr marL="457200" indent="-457200">
              <a:buClr>
                <a:srgbClr val="333333"/>
              </a:buClr>
              <a:buSzPts val="2400"/>
              <a:buFont typeface="Arial" panose="020B0604020202020204" pitchFamily="34" charset="0"/>
              <a:buChar char="•"/>
            </a:pPr>
            <a:r>
              <a:rPr lang="en-GB" sz="3000" i="1" dirty="0">
                <a:solidFill>
                  <a:schemeClr val="tx1"/>
                </a:solidFill>
                <a:latin typeface="Corbel"/>
                <a:sym typeface="Corbel"/>
              </a:rPr>
              <a:t>Cross-platform</a:t>
            </a:r>
          </a:p>
          <a:p>
            <a:pPr marL="457200" indent="-457200">
              <a:buClr>
                <a:srgbClr val="333333"/>
              </a:buClr>
              <a:buSzPts val="2400"/>
              <a:buFont typeface="Arial" panose="020B0604020202020204" pitchFamily="34" charset="0"/>
              <a:buChar char="•"/>
            </a:pPr>
            <a:r>
              <a:rPr lang="en-GB" sz="3000" i="1" dirty="0">
                <a:solidFill>
                  <a:schemeClr val="tx1"/>
                </a:solidFill>
                <a:latin typeface="Corbel"/>
                <a:sym typeface="Corbel"/>
              </a:rPr>
              <a:t>No more “dependency hell”</a:t>
            </a:r>
          </a:p>
          <a:p>
            <a:pPr marL="457200" indent="-457200">
              <a:buClr>
                <a:srgbClr val="333333"/>
              </a:buClr>
              <a:buSzPts val="2400"/>
              <a:buFont typeface="Arial" panose="020B0604020202020204" pitchFamily="34" charset="0"/>
              <a:buChar char="•"/>
            </a:pPr>
            <a:r>
              <a:rPr lang="en-GB" sz="3000" i="1" dirty="0">
                <a:solidFill>
                  <a:schemeClr val="tx1"/>
                </a:solidFill>
                <a:latin typeface="Corbel"/>
                <a:sym typeface="Corbel"/>
              </a:rPr>
              <a:t>Get the same results – everywhere</a:t>
            </a:r>
          </a:p>
          <a:p>
            <a:pPr marL="457200" indent="-457200">
              <a:buClr>
                <a:srgbClr val="333333"/>
              </a:buClr>
              <a:buSzPts val="2400"/>
              <a:buFont typeface="Arial" panose="020B0604020202020204" pitchFamily="34" charset="0"/>
              <a:buChar char="•"/>
            </a:pPr>
            <a:r>
              <a:rPr lang="en-GB" sz="3000" i="1" dirty="0">
                <a:solidFill>
                  <a:schemeClr val="tx1"/>
                </a:solidFill>
                <a:latin typeface="Corbel"/>
                <a:sym typeface="Corbel"/>
              </a:rPr>
              <a:t>Frictionless sharing of software</a:t>
            </a:r>
          </a:p>
          <a:p>
            <a:pPr marL="457200" indent="-457200">
              <a:buClr>
                <a:srgbClr val="333333"/>
              </a:buClr>
              <a:buSzPts val="2400"/>
              <a:buFont typeface="Arial" panose="020B0604020202020204" pitchFamily="34" charset="0"/>
              <a:buChar char="•"/>
            </a:pPr>
            <a:r>
              <a:rPr lang="en-GB" sz="3000" i="1" dirty="0">
                <a:solidFill>
                  <a:schemeClr val="tx1"/>
                </a:solidFill>
                <a:latin typeface="Corbel"/>
                <a:sym typeface="Corbel"/>
              </a:rPr>
              <a:t>…</a:t>
            </a:r>
          </a:p>
        </p:txBody>
      </p:sp>
      <p:pic>
        <p:nvPicPr>
          <p:cNvPr id="12" name="Picture 11">
            <a:extLst>
              <a:ext uri="{FF2B5EF4-FFF2-40B4-BE49-F238E27FC236}">
                <a16:creationId xmlns:a16="http://schemas.microsoft.com/office/drawing/2014/main" id="{B3470A6B-4565-45A5-A74E-E399BC90855B}"/>
              </a:ext>
            </a:extLst>
          </p:cNvPr>
          <p:cNvPicPr>
            <a:picLocks noChangeAspect="1"/>
          </p:cNvPicPr>
          <p:nvPr/>
        </p:nvPicPr>
        <p:blipFill>
          <a:blip r:embed="rId6"/>
          <a:stretch>
            <a:fillRect/>
          </a:stretch>
        </p:blipFill>
        <p:spPr>
          <a:xfrm>
            <a:off x="5945481" y="1216558"/>
            <a:ext cx="1371355" cy="1385207"/>
          </a:xfrm>
          <a:prstGeom prst="rect">
            <a:avLst/>
          </a:prstGeom>
        </p:spPr>
      </p:pic>
      <p:pic>
        <p:nvPicPr>
          <p:cNvPr id="2" name="Picture 1">
            <a:extLst>
              <a:ext uri="{FF2B5EF4-FFF2-40B4-BE49-F238E27FC236}">
                <a16:creationId xmlns:a16="http://schemas.microsoft.com/office/drawing/2014/main" id="{E48ADB63-D71E-CBBB-DD42-DC50BA82C121}"/>
              </a:ext>
            </a:extLst>
          </p:cNvPr>
          <p:cNvPicPr>
            <a:picLocks noChangeAspect="1"/>
          </p:cNvPicPr>
          <p:nvPr/>
        </p:nvPicPr>
        <p:blipFill>
          <a:blip r:embed="rId7"/>
          <a:stretch>
            <a:fillRect/>
          </a:stretch>
        </p:blipFill>
        <p:spPr>
          <a:xfrm>
            <a:off x="1478073" y="1828801"/>
            <a:ext cx="9549999" cy="3309256"/>
          </a:xfrm>
          <a:prstGeom prst="rect">
            <a:avLst/>
          </a:prstGeom>
          <a:effectLst>
            <a:outerShdw blurRad="453642" sx="105000" sy="105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3F81-B8DD-27AA-17EF-21B2119750DC}"/>
              </a:ext>
            </a:extLst>
          </p:cNvPr>
          <p:cNvSpPr>
            <a:spLocks noGrp="1"/>
          </p:cNvSpPr>
          <p:nvPr>
            <p:ph type="ctrTitle"/>
          </p:nvPr>
        </p:nvSpPr>
        <p:spPr/>
        <p:txBody>
          <a:bodyPr/>
          <a:lstStyle/>
          <a:p>
            <a:r>
              <a:rPr lang="en-US" dirty="0">
                <a:latin typeface="Helvetica Light" panose="020B0403020202020204" pitchFamily="34" charset="0"/>
              </a:rPr>
              <a:t>Tracking Transmission</a:t>
            </a:r>
          </a:p>
        </p:txBody>
      </p:sp>
      <p:sp>
        <p:nvSpPr>
          <p:cNvPr id="3" name="Subtitle 2">
            <a:extLst>
              <a:ext uri="{FF2B5EF4-FFF2-40B4-BE49-F238E27FC236}">
                <a16:creationId xmlns:a16="http://schemas.microsoft.com/office/drawing/2014/main" id="{2E5504C5-0DFE-7A15-8C8D-52A6C7BA266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5214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771B1-714F-8242-96DB-9843D4C068A7}"/>
              </a:ext>
            </a:extLst>
          </p:cNvPr>
          <p:cNvSpPr>
            <a:spLocks noGrp="1"/>
          </p:cNvSpPr>
          <p:nvPr>
            <p:ph type="title"/>
          </p:nvPr>
        </p:nvSpPr>
        <p:spPr/>
        <p:txBody>
          <a:bodyPr/>
          <a:lstStyle/>
          <a:p>
            <a:r>
              <a:rPr lang="en-US" dirty="0"/>
              <a:t>Transmission analysis based on genetic similarity</a:t>
            </a:r>
          </a:p>
        </p:txBody>
      </p:sp>
      <p:pic>
        <p:nvPicPr>
          <p:cNvPr id="4" name="genbreak">
            <a:hlinkClick r:id="" action="ppaction://media"/>
            <a:extLst>
              <a:ext uri="{FF2B5EF4-FFF2-40B4-BE49-F238E27FC236}">
                <a16:creationId xmlns:a16="http://schemas.microsoft.com/office/drawing/2014/main" id="{F1FB6AC3-A6CC-D647-B0E7-7C7B2CFDF6F2}"/>
              </a:ext>
            </a:extLst>
          </p:cNvPr>
          <p:cNvPicPr>
            <a:picLocks noGrp="1" noChangeAspect="1"/>
          </p:cNvPicPr>
          <p:nvPr>
            <p:ph idx="1"/>
            <a:videoFile r:link="rId1"/>
            <p:extLst>
              <p:ext uri="{DAA4B4D4-6D71-4841-9C94-3DE7FCFB9230}">
                <p14:media xmlns:p14="http://schemas.microsoft.com/office/powerpoint/2010/main" r:embed="rId2">
                  <p14:trim st="5337.1266"/>
                </p14:media>
              </p:ext>
            </p:extLst>
          </p:nvPr>
        </p:nvPicPr>
        <p:blipFill>
          <a:blip r:embed="rId4"/>
          <a:stretch>
            <a:fillRect/>
          </a:stretch>
        </p:blipFill>
        <p:spPr>
          <a:xfrm>
            <a:off x="5668030" y="1189975"/>
            <a:ext cx="6391023" cy="5632483"/>
          </a:xfrm>
        </p:spPr>
      </p:pic>
      <p:sp>
        <p:nvSpPr>
          <p:cNvPr id="5" name="TextBox 4">
            <a:extLst>
              <a:ext uri="{FF2B5EF4-FFF2-40B4-BE49-F238E27FC236}">
                <a16:creationId xmlns:a16="http://schemas.microsoft.com/office/drawing/2014/main" id="{3DE664F5-F583-4F47-9BBB-4E9891A7F563}"/>
              </a:ext>
            </a:extLst>
          </p:cNvPr>
          <p:cNvSpPr txBox="1"/>
          <p:nvPr/>
        </p:nvSpPr>
        <p:spPr>
          <a:xfrm>
            <a:off x="1004888" y="1744060"/>
            <a:ext cx="3937000" cy="2862322"/>
          </a:xfrm>
          <a:prstGeom prst="rect">
            <a:avLst/>
          </a:prstGeom>
          <a:noFill/>
        </p:spPr>
        <p:txBody>
          <a:bodyPr wrap="square" rtlCol="0">
            <a:spAutoFit/>
          </a:bodyPr>
          <a:lstStyle/>
          <a:p>
            <a:pPr marL="285750" indent="-285750">
              <a:buFont typeface="Arial" panose="020B0604020202020204" pitchFamily="34" charset="0"/>
              <a:buChar char="•"/>
            </a:pPr>
            <a:r>
              <a:rPr lang="en-US" i="1" dirty="0" err="1"/>
              <a:t>Mtb</a:t>
            </a:r>
            <a:r>
              <a:rPr lang="en-US" dirty="0"/>
              <a:t> from from transmission chains will have near-identical genomes</a:t>
            </a:r>
            <a:br>
              <a:rPr lang="en-US" dirty="0"/>
            </a:br>
            <a:endParaRPr lang="en-US" dirty="0"/>
          </a:p>
          <a:p>
            <a:pPr marL="285750" indent="-285750">
              <a:buFont typeface="Arial" panose="020B0604020202020204" pitchFamily="34" charset="0"/>
              <a:buChar char="•"/>
            </a:pPr>
            <a:r>
              <a:rPr lang="en-US" dirty="0"/>
              <a:t>A SNP distance threshold can be set to establish transmission pairs</a:t>
            </a:r>
            <a:br>
              <a:rPr lang="en-US" dirty="0"/>
            </a:br>
            <a:endParaRPr lang="en-US" dirty="0"/>
          </a:p>
          <a:p>
            <a:pPr marL="285750" indent="-285750">
              <a:buFont typeface="Arial" panose="020B0604020202020204" pitchFamily="34" charset="0"/>
              <a:buChar char="•"/>
            </a:pPr>
            <a:r>
              <a:rPr lang="en-US" dirty="0"/>
              <a:t>To find links, a given sample must be compared to every other sample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Compute time is now exponential</a:t>
            </a:r>
          </a:p>
        </p:txBody>
      </p:sp>
      <p:grpSp>
        <p:nvGrpSpPr>
          <p:cNvPr id="9" name="Group 8">
            <a:extLst>
              <a:ext uri="{FF2B5EF4-FFF2-40B4-BE49-F238E27FC236}">
                <a16:creationId xmlns:a16="http://schemas.microsoft.com/office/drawing/2014/main" id="{D871D438-1BC8-C81B-EE3F-DD726CDBFD8A}"/>
              </a:ext>
            </a:extLst>
          </p:cNvPr>
          <p:cNvGrpSpPr/>
          <p:nvPr/>
        </p:nvGrpSpPr>
        <p:grpSpPr>
          <a:xfrm>
            <a:off x="502920" y="5174276"/>
            <a:ext cx="4438968" cy="749549"/>
            <a:chOff x="147222" y="4991397"/>
            <a:chExt cx="9456182" cy="1568856"/>
          </a:xfrm>
        </p:grpSpPr>
        <p:sp>
          <p:nvSpPr>
            <p:cNvPr id="3" name="TextBox 2">
              <a:extLst>
                <a:ext uri="{FF2B5EF4-FFF2-40B4-BE49-F238E27FC236}">
                  <a16:creationId xmlns:a16="http://schemas.microsoft.com/office/drawing/2014/main" id="{9D179DB0-E6F7-C103-E1A5-DBF9F95EF5D7}"/>
                </a:ext>
              </a:extLst>
            </p:cNvPr>
            <p:cNvSpPr txBox="1"/>
            <p:nvPr/>
          </p:nvSpPr>
          <p:spPr>
            <a:xfrm>
              <a:off x="2441954" y="4991397"/>
              <a:ext cx="7150587" cy="837457"/>
            </a:xfrm>
            <a:prstGeom prst="rect">
              <a:avLst/>
            </a:prstGeom>
            <a:noFill/>
          </p:spPr>
          <p:txBody>
            <a:bodyPr wrap="none" rtlCol="0">
              <a:spAutoFit/>
            </a:bodyPr>
            <a:lstStyle/>
            <a:p>
              <a:r>
                <a:rPr lang="en-US" sz="2000" dirty="0">
                  <a:latin typeface="Andale Mono" panose="020B0509000000000004" pitchFamily="49" charset="0"/>
                </a:rPr>
                <a:t>ACGT</a:t>
              </a:r>
              <a:r>
                <a:rPr lang="en-US" sz="2000" dirty="0">
                  <a:solidFill>
                    <a:srgbClr val="FF0000"/>
                  </a:solidFill>
                  <a:latin typeface="Andale Mono" panose="020B0509000000000004" pitchFamily="49" charset="0"/>
                </a:rPr>
                <a:t>C</a:t>
              </a:r>
              <a:r>
                <a:rPr lang="en-US" sz="2000" dirty="0">
                  <a:latin typeface="Andale Mono" panose="020B0509000000000004" pitchFamily="49" charset="0"/>
                </a:rPr>
                <a:t>GTGTAAGCTGTTAGAC</a:t>
              </a:r>
            </a:p>
          </p:txBody>
        </p:sp>
        <p:sp>
          <p:nvSpPr>
            <p:cNvPr id="6" name="TextBox 5">
              <a:extLst>
                <a:ext uri="{FF2B5EF4-FFF2-40B4-BE49-F238E27FC236}">
                  <a16:creationId xmlns:a16="http://schemas.microsoft.com/office/drawing/2014/main" id="{DCB39BCA-C890-A8C7-1298-39515418347A}"/>
                </a:ext>
              </a:extLst>
            </p:cNvPr>
            <p:cNvSpPr txBox="1"/>
            <p:nvPr/>
          </p:nvSpPr>
          <p:spPr>
            <a:xfrm>
              <a:off x="2452817" y="5722796"/>
              <a:ext cx="7150587" cy="837457"/>
            </a:xfrm>
            <a:prstGeom prst="rect">
              <a:avLst/>
            </a:prstGeom>
            <a:noFill/>
          </p:spPr>
          <p:txBody>
            <a:bodyPr wrap="none" rtlCol="0">
              <a:spAutoFit/>
            </a:bodyPr>
            <a:lstStyle/>
            <a:p>
              <a:r>
                <a:rPr lang="en-US" sz="2000" dirty="0">
                  <a:latin typeface="Andale Mono" panose="020B0509000000000004" pitchFamily="49" charset="0"/>
                </a:rPr>
                <a:t>ACGTAGTGTAAGCTG</a:t>
              </a:r>
              <a:r>
                <a:rPr lang="en-US" sz="2000" dirty="0">
                  <a:solidFill>
                    <a:schemeClr val="accent6"/>
                  </a:solidFill>
                  <a:latin typeface="Andale Mono" panose="020B0509000000000004" pitchFamily="49" charset="0"/>
                </a:rPr>
                <a:t>G</a:t>
              </a:r>
              <a:r>
                <a:rPr lang="en-US" sz="2000" dirty="0">
                  <a:latin typeface="Andale Mono" panose="020B0509000000000004" pitchFamily="49" charset="0"/>
                </a:rPr>
                <a:t>TAGAC</a:t>
              </a:r>
            </a:p>
          </p:txBody>
        </p:sp>
        <p:sp>
          <p:nvSpPr>
            <p:cNvPr id="7" name="TextBox 6">
              <a:extLst>
                <a:ext uri="{FF2B5EF4-FFF2-40B4-BE49-F238E27FC236}">
                  <a16:creationId xmlns:a16="http://schemas.microsoft.com/office/drawing/2014/main" id="{A9095D83-4A76-E847-65BD-2ADFCA307E3D}"/>
                </a:ext>
              </a:extLst>
            </p:cNvPr>
            <p:cNvSpPr txBox="1"/>
            <p:nvPr/>
          </p:nvSpPr>
          <p:spPr>
            <a:xfrm>
              <a:off x="158085" y="4991397"/>
              <a:ext cx="2372123" cy="837457"/>
            </a:xfrm>
            <a:prstGeom prst="rect">
              <a:avLst/>
            </a:prstGeom>
            <a:noFill/>
          </p:spPr>
          <p:txBody>
            <a:bodyPr wrap="none" rtlCol="0">
              <a:spAutoFit/>
            </a:bodyPr>
            <a:lstStyle/>
            <a:p>
              <a:r>
                <a:rPr lang="en-US" sz="2000" dirty="0"/>
                <a:t>Isolate 1:</a:t>
              </a:r>
            </a:p>
          </p:txBody>
        </p:sp>
        <p:sp>
          <p:nvSpPr>
            <p:cNvPr id="8" name="TextBox 7">
              <a:extLst>
                <a:ext uri="{FF2B5EF4-FFF2-40B4-BE49-F238E27FC236}">
                  <a16:creationId xmlns:a16="http://schemas.microsoft.com/office/drawing/2014/main" id="{801941AA-F6CE-F740-80C3-E89B13969773}"/>
                </a:ext>
              </a:extLst>
            </p:cNvPr>
            <p:cNvSpPr txBox="1"/>
            <p:nvPr/>
          </p:nvSpPr>
          <p:spPr>
            <a:xfrm>
              <a:off x="147222" y="5722796"/>
              <a:ext cx="2372123" cy="837457"/>
            </a:xfrm>
            <a:prstGeom prst="rect">
              <a:avLst/>
            </a:prstGeom>
            <a:noFill/>
          </p:spPr>
          <p:txBody>
            <a:bodyPr wrap="none" rtlCol="0">
              <a:spAutoFit/>
            </a:bodyPr>
            <a:lstStyle/>
            <a:p>
              <a:r>
                <a:rPr lang="en-US" sz="2000" dirty="0"/>
                <a:t>Isolate 2:</a:t>
              </a:r>
            </a:p>
          </p:txBody>
        </p:sp>
      </p:grpSp>
    </p:spTree>
    <p:extLst>
      <p:ext uri="{BB962C8B-B14F-4D97-AF65-F5344CB8AC3E}">
        <p14:creationId xmlns:p14="http://schemas.microsoft.com/office/powerpoint/2010/main" val="374308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052E-26A1-2E56-76FE-5C2D41449116}"/>
              </a:ext>
            </a:extLst>
          </p:cNvPr>
          <p:cNvSpPr>
            <a:spLocks noGrp="1"/>
          </p:cNvSpPr>
          <p:nvPr>
            <p:ph type="title"/>
          </p:nvPr>
        </p:nvSpPr>
        <p:spPr/>
        <p:txBody>
          <a:bodyPr/>
          <a:lstStyle/>
          <a:p>
            <a:r>
              <a:rPr lang="en-US" dirty="0"/>
              <a:t>Developing efficient algorithms</a:t>
            </a:r>
          </a:p>
        </p:txBody>
      </p:sp>
      <p:sp>
        <p:nvSpPr>
          <p:cNvPr id="3" name="Content Placeholder 2">
            <a:extLst>
              <a:ext uri="{FF2B5EF4-FFF2-40B4-BE49-F238E27FC236}">
                <a16:creationId xmlns:a16="http://schemas.microsoft.com/office/drawing/2014/main" id="{F332C43C-42FF-CF86-2D77-C816F0CDE819}"/>
              </a:ext>
            </a:extLst>
          </p:cNvPr>
          <p:cNvSpPr>
            <a:spLocks noGrp="1"/>
          </p:cNvSpPr>
          <p:nvPr>
            <p:ph idx="1"/>
          </p:nvPr>
        </p:nvSpPr>
        <p:spPr>
          <a:xfrm>
            <a:off x="838200" y="1825624"/>
            <a:ext cx="10515600" cy="4860925"/>
          </a:xfrm>
        </p:spPr>
        <p:txBody>
          <a:bodyPr>
            <a:normAutofit fontScale="92500" lnSpcReduction="20000"/>
          </a:bodyPr>
          <a:lstStyle/>
          <a:p>
            <a:r>
              <a:rPr lang="en-US" dirty="0"/>
              <a:t>Traditional way is to create a distance matrix (19TB for all samples)</a:t>
            </a:r>
          </a:p>
          <a:p>
            <a:endParaRPr lang="en-US" dirty="0"/>
          </a:p>
          <a:p>
            <a:endParaRPr lang="en-US" dirty="0"/>
          </a:p>
          <a:p>
            <a:endParaRPr lang="en-US" dirty="0"/>
          </a:p>
          <a:p>
            <a:endParaRPr lang="en-US" dirty="0"/>
          </a:p>
          <a:p>
            <a:endParaRPr lang="en-US" dirty="0"/>
          </a:p>
          <a:p>
            <a:r>
              <a:rPr lang="en-US" dirty="0"/>
              <a:t>New algorithms work to efficiently store data for individual samples to enable rapid reading from disk</a:t>
            </a:r>
          </a:p>
          <a:p>
            <a:r>
              <a:rPr lang="en-US" dirty="0"/>
              <a:t>SNP-difference to reference stored and converted into pairwise </a:t>
            </a:r>
            <a:r>
              <a:rPr lang="en-US" dirty="0" err="1"/>
              <a:t>snp</a:t>
            </a:r>
            <a:r>
              <a:rPr lang="en-US" dirty="0"/>
              <a:t>-distance using set operations</a:t>
            </a:r>
          </a:p>
          <a:p>
            <a:r>
              <a:rPr lang="en-US" dirty="0"/>
              <a:t>This allows quick cycling through all pairs minimizing the </a:t>
            </a:r>
            <a:r>
              <a:rPr lang="en-US" dirty="0" err="1"/>
              <a:t>load+compute</a:t>
            </a:r>
            <a:r>
              <a:rPr lang="en-US" dirty="0"/>
              <a:t> time</a:t>
            </a:r>
          </a:p>
          <a:p>
            <a:r>
              <a:rPr lang="en-US" dirty="0"/>
              <a:t>After initial processing allows for 8k comparisons per second</a:t>
            </a:r>
          </a:p>
        </p:txBody>
      </p:sp>
      <p:graphicFrame>
        <p:nvGraphicFramePr>
          <p:cNvPr id="4" name="Table 4">
            <a:extLst>
              <a:ext uri="{FF2B5EF4-FFF2-40B4-BE49-F238E27FC236}">
                <a16:creationId xmlns:a16="http://schemas.microsoft.com/office/drawing/2014/main" id="{526C8402-3512-DA85-3EC9-72742DA19B43}"/>
              </a:ext>
            </a:extLst>
          </p:cNvPr>
          <p:cNvGraphicFramePr>
            <a:graphicFrameLocks noGrp="1"/>
          </p:cNvGraphicFramePr>
          <p:nvPr>
            <p:extLst>
              <p:ext uri="{D42A27DB-BD31-4B8C-83A1-F6EECF244321}">
                <p14:modId xmlns:p14="http://schemas.microsoft.com/office/powerpoint/2010/main" val="1932573610"/>
              </p:ext>
            </p:extLst>
          </p:nvPr>
        </p:nvGraphicFramePr>
        <p:xfrm>
          <a:off x="2667000" y="2441734"/>
          <a:ext cx="4216404" cy="1483360"/>
        </p:xfrm>
        <a:graphic>
          <a:graphicData uri="http://schemas.openxmlformats.org/drawingml/2006/table">
            <a:tbl>
              <a:tblPr firstRow="1" bandRow="1">
                <a:tableStyleId>{5C22544A-7EE6-4342-B048-85BDC9FD1C3A}</a:tableStyleId>
              </a:tblPr>
              <a:tblGrid>
                <a:gridCol w="1054101">
                  <a:extLst>
                    <a:ext uri="{9D8B030D-6E8A-4147-A177-3AD203B41FA5}">
                      <a16:colId xmlns:a16="http://schemas.microsoft.com/office/drawing/2014/main" val="289801317"/>
                    </a:ext>
                  </a:extLst>
                </a:gridCol>
                <a:gridCol w="1054101">
                  <a:extLst>
                    <a:ext uri="{9D8B030D-6E8A-4147-A177-3AD203B41FA5}">
                      <a16:colId xmlns:a16="http://schemas.microsoft.com/office/drawing/2014/main" val="4123304912"/>
                    </a:ext>
                  </a:extLst>
                </a:gridCol>
                <a:gridCol w="1054101">
                  <a:extLst>
                    <a:ext uri="{9D8B030D-6E8A-4147-A177-3AD203B41FA5}">
                      <a16:colId xmlns:a16="http://schemas.microsoft.com/office/drawing/2014/main" val="99650689"/>
                    </a:ext>
                  </a:extLst>
                </a:gridCol>
                <a:gridCol w="1054101">
                  <a:extLst>
                    <a:ext uri="{9D8B030D-6E8A-4147-A177-3AD203B41FA5}">
                      <a16:colId xmlns:a16="http://schemas.microsoft.com/office/drawing/2014/main" val="651583966"/>
                    </a:ext>
                  </a:extLst>
                </a:gridCol>
              </a:tblGrid>
              <a:tr h="370840">
                <a:tc>
                  <a:txBody>
                    <a:bodyPr/>
                    <a:lstStyle/>
                    <a:p>
                      <a:endParaRPr lang="en-US">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S3</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1261243"/>
                  </a:ext>
                </a:extLst>
              </a:tr>
              <a:tr h="370840">
                <a:tc>
                  <a:txBody>
                    <a:bodyPr/>
                    <a:lstStyle/>
                    <a:p>
                      <a:r>
                        <a:rPr lang="en-US" dirty="0">
                          <a:solidFill>
                            <a:schemeClr val="tx1"/>
                          </a:solidFill>
                        </a:rPr>
                        <a:t>S1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0738696"/>
                  </a:ext>
                </a:extLst>
              </a:tr>
              <a:tr h="370840">
                <a:tc>
                  <a:txBody>
                    <a:bodyPr/>
                    <a:lstStyle/>
                    <a:p>
                      <a:r>
                        <a:rPr lang="en-US" dirty="0">
                          <a:solidFill>
                            <a:schemeClr val="tx1"/>
                          </a:solidFill>
                        </a:rPr>
                        <a:t>S2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043232"/>
                  </a:ext>
                </a:extLst>
              </a:tr>
              <a:tr h="370840">
                <a:tc>
                  <a:txBody>
                    <a:bodyPr/>
                    <a:lstStyle/>
                    <a:p>
                      <a:r>
                        <a:rPr lang="en-US" dirty="0">
                          <a:solidFill>
                            <a:schemeClr val="tx1"/>
                          </a:solidFill>
                        </a:rPr>
                        <a:t>S3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58337011"/>
                  </a:ext>
                </a:extLst>
              </a:tr>
            </a:tbl>
          </a:graphicData>
        </a:graphic>
      </p:graphicFrame>
    </p:spTree>
    <p:extLst>
      <p:ext uri="{BB962C8B-B14F-4D97-AF65-F5344CB8AC3E}">
        <p14:creationId xmlns:p14="http://schemas.microsoft.com/office/powerpoint/2010/main" val="1302809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DCED-82DB-FE7F-E8A2-681468D57074}"/>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8D59DD0E-AB37-9503-E499-576391E8AB02}"/>
              </a:ext>
            </a:extLst>
          </p:cNvPr>
          <p:cNvSpPr>
            <a:spLocks noGrp="1"/>
          </p:cNvSpPr>
          <p:nvPr>
            <p:ph idx="1"/>
          </p:nvPr>
        </p:nvSpPr>
        <p:spPr>
          <a:xfrm>
            <a:off x="838200" y="1825625"/>
            <a:ext cx="10515600" cy="978535"/>
          </a:xfrm>
        </p:spPr>
        <p:txBody>
          <a:bodyPr/>
          <a:lstStyle/>
          <a:p>
            <a:r>
              <a:rPr lang="en-GB" dirty="0"/>
              <a:t>Big data refers to the large, diverse sets of information that grow at ever-increasing rates.</a:t>
            </a:r>
            <a:endParaRPr lang="en-US" dirty="0"/>
          </a:p>
          <a:p>
            <a:endParaRPr lang="en-US" dirty="0"/>
          </a:p>
        </p:txBody>
      </p:sp>
      <p:sp>
        <p:nvSpPr>
          <p:cNvPr id="4" name="Content Placeholder 2">
            <a:extLst>
              <a:ext uri="{FF2B5EF4-FFF2-40B4-BE49-F238E27FC236}">
                <a16:creationId xmlns:a16="http://schemas.microsoft.com/office/drawing/2014/main" id="{1995911D-CEEA-7826-D567-815FD7076382}"/>
              </a:ext>
            </a:extLst>
          </p:cNvPr>
          <p:cNvSpPr txBox="1">
            <a:spLocks/>
          </p:cNvSpPr>
          <p:nvPr/>
        </p:nvSpPr>
        <p:spPr>
          <a:xfrm>
            <a:off x="838200" y="3093720"/>
            <a:ext cx="7574280" cy="31394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Big data is any file that will make your computer crash</a:t>
            </a:r>
          </a:p>
          <a:p>
            <a:endParaRPr lang="en-US" dirty="0"/>
          </a:p>
          <a:p>
            <a:r>
              <a:rPr lang="en-US" dirty="0"/>
              <a:t>Data is stored in RAM to be accessed rapidly</a:t>
            </a:r>
          </a:p>
          <a:p>
            <a:endParaRPr lang="en-US" dirty="0"/>
          </a:p>
          <a:p>
            <a:r>
              <a:rPr lang="en-US" dirty="0"/>
              <a:t>If dataset is larger than the amount of RAM available it is big</a:t>
            </a:r>
          </a:p>
        </p:txBody>
      </p:sp>
      <p:pic>
        <p:nvPicPr>
          <p:cNvPr id="5" name="Picture 4">
            <a:extLst>
              <a:ext uri="{FF2B5EF4-FFF2-40B4-BE49-F238E27FC236}">
                <a16:creationId xmlns:a16="http://schemas.microsoft.com/office/drawing/2014/main" id="{828BE788-95B4-9920-CC61-CE226EEA59CB}"/>
              </a:ext>
            </a:extLst>
          </p:cNvPr>
          <p:cNvPicPr>
            <a:picLocks noChangeAspect="1"/>
          </p:cNvPicPr>
          <p:nvPr/>
        </p:nvPicPr>
        <p:blipFill>
          <a:blip r:embed="rId2"/>
          <a:stretch>
            <a:fillRect/>
          </a:stretch>
        </p:blipFill>
        <p:spPr>
          <a:xfrm>
            <a:off x="8412480" y="2468880"/>
            <a:ext cx="3779520" cy="4389120"/>
          </a:xfrm>
          <a:prstGeom prst="rect">
            <a:avLst/>
          </a:prstGeom>
        </p:spPr>
      </p:pic>
    </p:spTree>
    <p:extLst>
      <p:ext uri="{BB962C8B-B14F-4D97-AF65-F5344CB8AC3E}">
        <p14:creationId xmlns:p14="http://schemas.microsoft.com/office/powerpoint/2010/main" val="260204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90761A3F-674B-EDEA-B30B-C5F0B16D5840}"/>
              </a:ext>
            </a:extLst>
          </p:cNvPr>
          <p:cNvCxnSpPr>
            <a:cxnSpLocks/>
            <a:stCxn id="14" idx="3"/>
          </p:cNvCxnSpPr>
          <p:nvPr/>
        </p:nvCxnSpPr>
        <p:spPr>
          <a:xfrm>
            <a:off x="2500591" y="2858696"/>
            <a:ext cx="616881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EDF5681-FA33-E3BB-8C70-2C5185DBBC8C}"/>
              </a:ext>
            </a:extLst>
          </p:cNvPr>
          <p:cNvGrpSpPr/>
          <p:nvPr/>
        </p:nvGrpSpPr>
        <p:grpSpPr>
          <a:xfrm>
            <a:off x="3419287" y="681037"/>
            <a:ext cx="4587110" cy="4587110"/>
            <a:chOff x="386719" y="0"/>
            <a:chExt cx="7696825" cy="7696825"/>
          </a:xfrm>
        </p:grpSpPr>
        <p:pic>
          <p:nvPicPr>
            <p:cNvPr id="7" name="Content Placeholder 4" descr="Laptop">
              <a:extLst>
                <a:ext uri="{FF2B5EF4-FFF2-40B4-BE49-F238E27FC236}">
                  <a16:creationId xmlns:a16="http://schemas.microsoft.com/office/drawing/2014/main" id="{D6B4FABA-F82F-CA03-0541-ED689D1D04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719" y="0"/>
              <a:ext cx="7696825" cy="7696825"/>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85293652-0908-3772-85D1-24FB34BBB004}"/>
                </a:ext>
              </a:extLst>
            </p:cNvPr>
            <p:cNvPicPr>
              <a:picLocks noChangeAspect="1"/>
            </p:cNvPicPr>
            <p:nvPr/>
          </p:nvPicPr>
          <p:blipFill rotWithShape="1">
            <a:blip r:embed="rId4"/>
            <a:srcRect t="3339" b="2536"/>
            <a:stretch/>
          </p:blipFill>
          <p:spPr>
            <a:xfrm>
              <a:off x="1928220" y="2155354"/>
              <a:ext cx="4613822" cy="2594794"/>
            </a:xfrm>
            <a:prstGeom prst="rect">
              <a:avLst/>
            </a:prstGeom>
          </p:spPr>
        </p:pic>
      </p:grpSp>
      <p:grpSp>
        <p:nvGrpSpPr>
          <p:cNvPr id="9" name="Group 8">
            <a:extLst>
              <a:ext uri="{FF2B5EF4-FFF2-40B4-BE49-F238E27FC236}">
                <a16:creationId xmlns:a16="http://schemas.microsoft.com/office/drawing/2014/main" id="{CB444DAB-8E19-4817-11E1-2EBB4F983FAC}"/>
              </a:ext>
            </a:extLst>
          </p:cNvPr>
          <p:cNvGrpSpPr/>
          <p:nvPr/>
        </p:nvGrpSpPr>
        <p:grpSpPr>
          <a:xfrm>
            <a:off x="838200" y="2452675"/>
            <a:ext cx="1662391" cy="1222176"/>
            <a:chOff x="3476923" y="4489365"/>
            <a:chExt cx="1662391" cy="1222176"/>
          </a:xfrm>
        </p:grpSpPr>
        <p:sp>
          <p:nvSpPr>
            <p:cNvPr id="10" name="TextBox 9">
              <a:extLst>
                <a:ext uri="{FF2B5EF4-FFF2-40B4-BE49-F238E27FC236}">
                  <a16:creationId xmlns:a16="http://schemas.microsoft.com/office/drawing/2014/main" id="{DE202017-A870-7708-4E4F-9E822D690032}"/>
                </a:ext>
              </a:extLst>
            </p:cNvPr>
            <p:cNvSpPr txBox="1"/>
            <p:nvPr/>
          </p:nvSpPr>
          <p:spPr>
            <a:xfrm>
              <a:off x="3932545" y="4896757"/>
              <a:ext cx="829073" cy="307777"/>
            </a:xfrm>
            <a:prstGeom prst="rect">
              <a:avLst/>
            </a:prstGeom>
            <a:noFill/>
          </p:spPr>
          <p:txBody>
            <a:bodyPr wrap="none" rtlCol="0">
              <a:spAutoFit/>
            </a:bodyPr>
            <a:lstStyle/>
            <a:p>
              <a:r>
                <a:rPr lang="en-US" sz="1400" dirty="0">
                  <a:latin typeface="Andale Mono" panose="020B0509000000000004" pitchFamily="49" charset="0"/>
                </a:rPr>
                <a:t>ACGTCG</a:t>
              </a:r>
            </a:p>
          </p:txBody>
        </p:sp>
        <p:sp>
          <p:nvSpPr>
            <p:cNvPr id="11" name="TextBox 10">
              <a:extLst>
                <a:ext uri="{FF2B5EF4-FFF2-40B4-BE49-F238E27FC236}">
                  <a16:creationId xmlns:a16="http://schemas.microsoft.com/office/drawing/2014/main" id="{E3B3702F-7FB5-049A-FFD1-B14B147EB180}"/>
                </a:ext>
              </a:extLst>
            </p:cNvPr>
            <p:cNvSpPr txBox="1"/>
            <p:nvPr/>
          </p:nvSpPr>
          <p:spPr>
            <a:xfrm>
              <a:off x="3936671" y="4489365"/>
              <a:ext cx="829073" cy="307777"/>
            </a:xfrm>
            <a:prstGeom prst="rect">
              <a:avLst/>
            </a:prstGeom>
            <a:noFill/>
          </p:spPr>
          <p:txBody>
            <a:bodyPr wrap="none" rtlCol="0">
              <a:spAutoFit/>
            </a:bodyPr>
            <a:lstStyle/>
            <a:p>
              <a:r>
                <a:rPr lang="en-US" sz="1400" dirty="0">
                  <a:latin typeface="Andale Mono" panose="020B0509000000000004" pitchFamily="49" charset="0"/>
                </a:rPr>
                <a:t>TCGTGT</a:t>
              </a:r>
            </a:p>
          </p:txBody>
        </p:sp>
        <p:sp>
          <p:nvSpPr>
            <p:cNvPr id="12" name="TextBox 11">
              <a:extLst>
                <a:ext uri="{FF2B5EF4-FFF2-40B4-BE49-F238E27FC236}">
                  <a16:creationId xmlns:a16="http://schemas.microsoft.com/office/drawing/2014/main" id="{714F7CEF-932A-84F4-9A52-A37C57C0B8D1}"/>
                </a:ext>
              </a:extLst>
            </p:cNvPr>
            <p:cNvSpPr txBox="1"/>
            <p:nvPr/>
          </p:nvSpPr>
          <p:spPr>
            <a:xfrm>
              <a:off x="3965722" y="5403764"/>
              <a:ext cx="829073" cy="307777"/>
            </a:xfrm>
            <a:prstGeom prst="rect">
              <a:avLst/>
            </a:prstGeom>
            <a:noFill/>
          </p:spPr>
          <p:txBody>
            <a:bodyPr wrap="none" rtlCol="0">
              <a:spAutoFit/>
            </a:bodyPr>
            <a:lstStyle/>
            <a:p>
              <a:r>
                <a:rPr lang="en-US" sz="1400" dirty="0">
                  <a:latin typeface="Andale Mono" panose="020B0509000000000004" pitchFamily="49" charset="0"/>
                </a:rPr>
                <a:t>TAAGCT</a:t>
              </a:r>
            </a:p>
          </p:txBody>
        </p:sp>
        <p:sp>
          <p:nvSpPr>
            <p:cNvPr id="13" name="TextBox 12">
              <a:extLst>
                <a:ext uri="{FF2B5EF4-FFF2-40B4-BE49-F238E27FC236}">
                  <a16:creationId xmlns:a16="http://schemas.microsoft.com/office/drawing/2014/main" id="{54E555E2-3BB8-B14E-5BD0-92149B1D71BC}"/>
                </a:ext>
              </a:extLst>
            </p:cNvPr>
            <p:cNvSpPr txBox="1"/>
            <p:nvPr/>
          </p:nvSpPr>
          <p:spPr>
            <a:xfrm>
              <a:off x="3640155" y="5224404"/>
              <a:ext cx="829073" cy="307777"/>
            </a:xfrm>
            <a:prstGeom prst="rect">
              <a:avLst/>
            </a:prstGeom>
            <a:noFill/>
          </p:spPr>
          <p:txBody>
            <a:bodyPr wrap="none" rtlCol="0">
              <a:spAutoFit/>
            </a:bodyPr>
            <a:lstStyle/>
            <a:p>
              <a:r>
                <a:rPr lang="en-US" sz="1400" dirty="0">
                  <a:latin typeface="Andale Mono" panose="020B0509000000000004" pitchFamily="49" charset="0"/>
                </a:rPr>
                <a:t>TTGGAC</a:t>
              </a:r>
            </a:p>
          </p:txBody>
        </p:sp>
        <p:sp>
          <p:nvSpPr>
            <p:cNvPr id="14" name="TextBox 13">
              <a:extLst>
                <a:ext uri="{FF2B5EF4-FFF2-40B4-BE49-F238E27FC236}">
                  <a16:creationId xmlns:a16="http://schemas.microsoft.com/office/drawing/2014/main" id="{DFF4168A-2C42-F2A1-188D-4F6A4C756F68}"/>
                </a:ext>
              </a:extLst>
            </p:cNvPr>
            <p:cNvSpPr txBox="1"/>
            <p:nvPr/>
          </p:nvSpPr>
          <p:spPr>
            <a:xfrm>
              <a:off x="4310241" y="4741497"/>
              <a:ext cx="829073" cy="307777"/>
            </a:xfrm>
            <a:prstGeom prst="rect">
              <a:avLst/>
            </a:prstGeom>
            <a:noFill/>
          </p:spPr>
          <p:txBody>
            <a:bodyPr wrap="none" rtlCol="0">
              <a:spAutoFit/>
            </a:bodyPr>
            <a:lstStyle/>
            <a:p>
              <a:r>
                <a:rPr lang="en-US" sz="1400" dirty="0">
                  <a:latin typeface="Andale Mono" panose="020B0509000000000004" pitchFamily="49" charset="0"/>
                </a:rPr>
                <a:t>CTGTTA</a:t>
              </a:r>
            </a:p>
          </p:txBody>
        </p:sp>
        <p:sp>
          <p:nvSpPr>
            <p:cNvPr id="15" name="TextBox 14">
              <a:extLst>
                <a:ext uri="{FF2B5EF4-FFF2-40B4-BE49-F238E27FC236}">
                  <a16:creationId xmlns:a16="http://schemas.microsoft.com/office/drawing/2014/main" id="{1C58D888-20F8-CE22-14ED-46E491F4D831}"/>
                </a:ext>
              </a:extLst>
            </p:cNvPr>
            <p:cNvSpPr txBox="1"/>
            <p:nvPr/>
          </p:nvSpPr>
          <p:spPr>
            <a:xfrm>
              <a:off x="3582361" y="4697527"/>
              <a:ext cx="829073" cy="307777"/>
            </a:xfrm>
            <a:prstGeom prst="rect">
              <a:avLst/>
            </a:prstGeom>
            <a:noFill/>
          </p:spPr>
          <p:txBody>
            <a:bodyPr wrap="none" rtlCol="0">
              <a:spAutoFit/>
            </a:bodyPr>
            <a:lstStyle/>
            <a:p>
              <a:r>
                <a:rPr lang="en-US" sz="1400" dirty="0">
                  <a:latin typeface="Andale Mono" panose="020B0509000000000004" pitchFamily="49" charset="0"/>
                </a:rPr>
                <a:t>CGTCGT</a:t>
              </a:r>
            </a:p>
          </p:txBody>
        </p:sp>
        <p:sp>
          <p:nvSpPr>
            <p:cNvPr id="16" name="TextBox 15">
              <a:extLst>
                <a:ext uri="{FF2B5EF4-FFF2-40B4-BE49-F238E27FC236}">
                  <a16:creationId xmlns:a16="http://schemas.microsoft.com/office/drawing/2014/main" id="{8CCD1B47-9E07-FF48-76FB-13378B5F28E1}"/>
                </a:ext>
              </a:extLst>
            </p:cNvPr>
            <p:cNvSpPr txBox="1"/>
            <p:nvPr/>
          </p:nvSpPr>
          <p:spPr>
            <a:xfrm>
              <a:off x="3476923" y="5050860"/>
              <a:ext cx="829073" cy="307777"/>
            </a:xfrm>
            <a:prstGeom prst="rect">
              <a:avLst/>
            </a:prstGeom>
            <a:noFill/>
          </p:spPr>
          <p:txBody>
            <a:bodyPr wrap="none" rtlCol="0">
              <a:spAutoFit/>
            </a:bodyPr>
            <a:lstStyle/>
            <a:p>
              <a:r>
                <a:rPr lang="en-US" sz="1400" dirty="0">
                  <a:latin typeface="Andale Mono" panose="020B0509000000000004" pitchFamily="49" charset="0"/>
                </a:rPr>
                <a:t>TAAGCT</a:t>
              </a:r>
            </a:p>
          </p:txBody>
        </p:sp>
        <p:sp>
          <p:nvSpPr>
            <p:cNvPr id="17" name="TextBox 16">
              <a:extLst>
                <a:ext uri="{FF2B5EF4-FFF2-40B4-BE49-F238E27FC236}">
                  <a16:creationId xmlns:a16="http://schemas.microsoft.com/office/drawing/2014/main" id="{EC7703B2-5AA5-68FB-1950-32629085011E}"/>
                </a:ext>
              </a:extLst>
            </p:cNvPr>
            <p:cNvSpPr txBox="1"/>
            <p:nvPr/>
          </p:nvSpPr>
          <p:spPr>
            <a:xfrm>
              <a:off x="4243540" y="5097728"/>
              <a:ext cx="829073" cy="307777"/>
            </a:xfrm>
            <a:prstGeom prst="rect">
              <a:avLst/>
            </a:prstGeom>
            <a:noFill/>
          </p:spPr>
          <p:txBody>
            <a:bodyPr wrap="none" rtlCol="0">
              <a:spAutoFit/>
            </a:bodyPr>
            <a:lstStyle/>
            <a:p>
              <a:r>
                <a:rPr lang="en-US" sz="1400" dirty="0">
                  <a:latin typeface="Andale Mono" panose="020B0509000000000004" pitchFamily="49" charset="0"/>
                </a:rPr>
                <a:t>TTAGAC</a:t>
              </a:r>
            </a:p>
          </p:txBody>
        </p:sp>
      </p:grpSp>
      <p:sp>
        <p:nvSpPr>
          <p:cNvPr id="18" name="TextBox 17">
            <a:extLst>
              <a:ext uri="{FF2B5EF4-FFF2-40B4-BE49-F238E27FC236}">
                <a16:creationId xmlns:a16="http://schemas.microsoft.com/office/drawing/2014/main" id="{C96A6656-05B8-BE57-918A-275D1D199B0F}"/>
              </a:ext>
            </a:extLst>
          </p:cNvPr>
          <p:cNvSpPr txBox="1"/>
          <p:nvPr/>
        </p:nvSpPr>
        <p:spPr>
          <a:xfrm>
            <a:off x="9601408" y="1223612"/>
            <a:ext cx="1268826" cy="1200329"/>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Helvetica Light" panose="020B0403020202020204" pitchFamily="34" charset="0"/>
              </a:rPr>
              <a:t>RIF	R</a:t>
            </a:r>
          </a:p>
          <a:p>
            <a:r>
              <a:rPr lang="en-US" dirty="0">
                <a:latin typeface="Helvetica Light" panose="020B0403020202020204" pitchFamily="34" charset="0"/>
              </a:rPr>
              <a:t>INH	R</a:t>
            </a:r>
          </a:p>
          <a:p>
            <a:r>
              <a:rPr lang="en-US" dirty="0">
                <a:latin typeface="Helvetica Light" panose="020B0403020202020204" pitchFamily="34" charset="0"/>
              </a:rPr>
              <a:t>EMB	S</a:t>
            </a:r>
          </a:p>
          <a:p>
            <a:r>
              <a:rPr lang="en-US" dirty="0">
                <a:latin typeface="Helvetica Light" panose="020B0403020202020204" pitchFamily="34" charset="0"/>
              </a:rPr>
              <a:t>PZA	S</a:t>
            </a:r>
          </a:p>
        </p:txBody>
      </p:sp>
      <p:pic>
        <p:nvPicPr>
          <p:cNvPr id="19" name="Picture 18">
            <a:extLst>
              <a:ext uri="{FF2B5EF4-FFF2-40B4-BE49-F238E27FC236}">
                <a16:creationId xmlns:a16="http://schemas.microsoft.com/office/drawing/2014/main" id="{4FD88682-8003-1C55-AD24-69B31626870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824918" y="2606563"/>
            <a:ext cx="2806700" cy="2895600"/>
          </a:xfrm>
          <a:prstGeom prst="rect">
            <a:avLst/>
          </a:prstGeom>
        </p:spPr>
      </p:pic>
    </p:spTree>
    <p:extLst>
      <p:ext uri="{BB962C8B-B14F-4D97-AF65-F5344CB8AC3E}">
        <p14:creationId xmlns:p14="http://schemas.microsoft.com/office/powerpoint/2010/main" val="1770516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D652-BE72-D2ED-0928-07F5F46BC623}"/>
              </a:ext>
            </a:extLst>
          </p:cNvPr>
          <p:cNvSpPr>
            <a:spLocks noGrp="1"/>
          </p:cNvSpPr>
          <p:nvPr>
            <p:ph type="title"/>
          </p:nvPr>
        </p:nvSpPr>
        <p:spPr/>
        <p:txBody>
          <a:bodyPr/>
          <a:lstStyle/>
          <a:p>
            <a:pPr algn="ctr"/>
            <a:r>
              <a:rPr lang="en-US" dirty="0"/>
              <a:t>Thanks for listening!</a:t>
            </a:r>
          </a:p>
        </p:txBody>
      </p:sp>
      <p:pic>
        <p:nvPicPr>
          <p:cNvPr id="4" name="Picture 3">
            <a:extLst>
              <a:ext uri="{FF2B5EF4-FFF2-40B4-BE49-F238E27FC236}">
                <a16:creationId xmlns:a16="http://schemas.microsoft.com/office/drawing/2014/main" id="{3EB9CCE5-C7E2-2669-E99A-A0AECF373339}"/>
              </a:ext>
            </a:extLst>
          </p:cNvPr>
          <p:cNvPicPr>
            <a:picLocks noChangeAspect="1"/>
          </p:cNvPicPr>
          <p:nvPr/>
        </p:nvPicPr>
        <p:blipFill>
          <a:blip r:embed="rId2"/>
          <a:stretch>
            <a:fillRect/>
          </a:stretch>
        </p:blipFill>
        <p:spPr>
          <a:xfrm>
            <a:off x="5417333" y="1840108"/>
            <a:ext cx="5936467" cy="4452350"/>
          </a:xfrm>
          <a:prstGeom prst="rect">
            <a:avLst/>
          </a:prstGeom>
        </p:spPr>
      </p:pic>
      <p:pic>
        <p:nvPicPr>
          <p:cNvPr id="5" name="Picture 4">
            <a:extLst>
              <a:ext uri="{FF2B5EF4-FFF2-40B4-BE49-F238E27FC236}">
                <a16:creationId xmlns:a16="http://schemas.microsoft.com/office/drawing/2014/main" id="{D4C50164-55E0-8BCF-63D6-994F811BDEA9}"/>
              </a:ext>
            </a:extLst>
          </p:cNvPr>
          <p:cNvPicPr>
            <a:picLocks noChangeAspect="1"/>
          </p:cNvPicPr>
          <p:nvPr/>
        </p:nvPicPr>
        <p:blipFill>
          <a:blip r:embed="rId3"/>
          <a:stretch>
            <a:fillRect/>
          </a:stretch>
        </p:blipFill>
        <p:spPr>
          <a:xfrm>
            <a:off x="1464075" y="2262901"/>
            <a:ext cx="2425700" cy="1284616"/>
          </a:xfrm>
          <a:prstGeom prst="rect">
            <a:avLst/>
          </a:prstGeom>
        </p:spPr>
      </p:pic>
      <p:pic>
        <p:nvPicPr>
          <p:cNvPr id="1026" name="Picture 2" descr="Biotechnology and Biological Sciences Research Council ...">
            <a:extLst>
              <a:ext uri="{FF2B5EF4-FFF2-40B4-BE49-F238E27FC236}">
                <a16:creationId xmlns:a16="http://schemas.microsoft.com/office/drawing/2014/main" id="{A7B0C1B5-8D27-29A5-94D5-9859EB3C5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66" y="3704442"/>
            <a:ext cx="2087287" cy="17379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dical Research Council (MRC) – UKRI">
            <a:extLst>
              <a:ext uri="{FF2B5EF4-FFF2-40B4-BE49-F238E27FC236}">
                <a16:creationId xmlns:a16="http://schemas.microsoft.com/office/drawing/2014/main" id="{8A268091-5665-86B7-D6F2-A258FCD36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810" y="3704442"/>
            <a:ext cx="2087287" cy="173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996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9EFDB8-0F40-34D8-F1DC-F23BBBC510FF}"/>
              </a:ext>
            </a:extLst>
          </p:cNvPr>
          <p:cNvPicPr>
            <a:picLocks noChangeAspect="1"/>
          </p:cNvPicPr>
          <p:nvPr/>
        </p:nvPicPr>
        <p:blipFill>
          <a:blip r:embed="rId2"/>
          <a:stretch>
            <a:fillRect/>
          </a:stretch>
        </p:blipFill>
        <p:spPr>
          <a:xfrm>
            <a:off x="2307806" y="0"/>
            <a:ext cx="7576387" cy="6858000"/>
          </a:xfrm>
          <a:prstGeom prst="rect">
            <a:avLst/>
          </a:prstGeom>
        </p:spPr>
      </p:pic>
      <p:sp>
        <p:nvSpPr>
          <p:cNvPr id="2" name="TextBox 1">
            <a:extLst>
              <a:ext uri="{FF2B5EF4-FFF2-40B4-BE49-F238E27FC236}">
                <a16:creationId xmlns:a16="http://schemas.microsoft.com/office/drawing/2014/main" id="{9F987892-FD60-806D-AB1E-230EE01F27EB}"/>
              </a:ext>
            </a:extLst>
          </p:cNvPr>
          <p:cNvSpPr txBox="1"/>
          <p:nvPr/>
        </p:nvSpPr>
        <p:spPr>
          <a:xfrm>
            <a:off x="7353300" y="3198167"/>
            <a:ext cx="813043" cy="461665"/>
          </a:xfrm>
          <a:prstGeom prst="rect">
            <a:avLst/>
          </a:prstGeom>
          <a:noFill/>
        </p:spPr>
        <p:txBody>
          <a:bodyPr wrap="none" rtlCol="0">
            <a:spAutoFit/>
          </a:bodyPr>
          <a:lstStyle/>
          <a:p>
            <a:r>
              <a:rPr lang="en-US" sz="2400" dirty="0">
                <a:solidFill>
                  <a:schemeClr val="bg1"/>
                </a:solidFill>
              </a:rPr>
              <a:t>35TB</a:t>
            </a:r>
          </a:p>
        </p:txBody>
      </p:sp>
      <p:sp>
        <p:nvSpPr>
          <p:cNvPr id="3" name="TextBox 2">
            <a:extLst>
              <a:ext uri="{FF2B5EF4-FFF2-40B4-BE49-F238E27FC236}">
                <a16:creationId xmlns:a16="http://schemas.microsoft.com/office/drawing/2014/main" id="{222B6365-5DC0-4D53-CA0E-3F3B7E22495B}"/>
              </a:ext>
            </a:extLst>
          </p:cNvPr>
          <p:cNvSpPr txBox="1"/>
          <p:nvPr/>
        </p:nvSpPr>
        <p:spPr>
          <a:xfrm>
            <a:off x="4368800" y="4658667"/>
            <a:ext cx="889987" cy="461665"/>
          </a:xfrm>
          <a:prstGeom prst="rect">
            <a:avLst/>
          </a:prstGeom>
          <a:noFill/>
        </p:spPr>
        <p:txBody>
          <a:bodyPr wrap="none" rtlCol="0">
            <a:spAutoFit/>
          </a:bodyPr>
          <a:lstStyle/>
          <a:p>
            <a:r>
              <a:rPr lang="en-US" sz="2400" dirty="0"/>
              <a:t>0.5TB</a:t>
            </a:r>
          </a:p>
        </p:txBody>
      </p:sp>
    </p:spTree>
    <p:extLst>
      <p:ext uri="{BB962C8B-B14F-4D97-AF65-F5344CB8AC3E}">
        <p14:creationId xmlns:p14="http://schemas.microsoft.com/office/powerpoint/2010/main" val="136625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9D400E-7BEA-D47E-A626-B0F69FDBA837}"/>
              </a:ext>
            </a:extLst>
          </p:cNvPr>
          <p:cNvSpPr txBox="1"/>
          <p:nvPr/>
        </p:nvSpPr>
        <p:spPr>
          <a:xfrm>
            <a:off x="2363353" y="640773"/>
            <a:ext cx="7927170" cy="830997"/>
          </a:xfrm>
          <a:prstGeom prst="rect">
            <a:avLst/>
          </a:prstGeom>
          <a:noFill/>
        </p:spPr>
        <p:txBody>
          <a:bodyPr wrap="none" rtlCol="0">
            <a:spAutoFit/>
          </a:bodyPr>
          <a:lstStyle/>
          <a:p>
            <a:r>
              <a:rPr lang="en-US" sz="4800" dirty="0">
                <a:latin typeface="Andale Mono" panose="020B0509000000000004" pitchFamily="49" charset="0"/>
              </a:rPr>
              <a:t>ACGTAGTGTAAGCTGTTAGAC</a:t>
            </a:r>
          </a:p>
        </p:txBody>
      </p:sp>
      <p:sp>
        <p:nvSpPr>
          <p:cNvPr id="7" name="TextBox 6">
            <a:extLst>
              <a:ext uri="{FF2B5EF4-FFF2-40B4-BE49-F238E27FC236}">
                <a16:creationId xmlns:a16="http://schemas.microsoft.com/office/drawing/2014/main" id="{19601597-5D77-D902-8D68-01C0CB4B18D6}"/>
              </a:ext>
            </a:extLst>
          </p:cNvPr>
          <p:cNvSpPr txBox="1"/>
          <p:nvPr/>
        </p:nvSpPr>
        <p:spPr>
          <a:xfrm>
            <a:off x="394775" y="5388924"/>
            <a:ext cx="2396810" cy="830997"/>
          </a:xfrm>
          <a:prstGeom prst="rect">
            <a:avLst/>
          </a:prstGeom>
          <a:noFill/>
        </p:spPr>
        <p:txBody>
          <a:bodyPr wrap="none" rtlCol="0">
            <a:spAutoFit/>
          </a:bodyPr>
          <a:lstStyle/>
          <a:p>
            <a:r>
              <a:rPr lang="en-US" sz="4800" dirty="0">
                <a:latin typeface="Andale Mono" panose="020B0509000000000004" pitchFamily="49" charset="0"/>
              </a:rPr>
              <a:t>ACGTCG</a:t>
            </a:r>
          </a:p>
        </p:txBody>
      </p:sp>
      <p:sp>
        <p:nvSpPr>
          <p:cNvPr id="8" name="TextBox 7">
            <a:extLst>
              <a:ext uri="{FF2B5EF4-FFF2-40B4-BE49-F238E27FC236}">
                <a16:creationId xmlns:a16="http://schemas.microsoft.com/office/drawing/2014/main" id="{0E1614EA-6623-8064-3CCC-41FD32817D0C}"/>
              </a:ext>
            </a:extLst>
          </p:cNvPr>
          <p:cNvSpPr txBox="1"/>
          <p:nvPr/>
        </p:nvSpPr>
        <p:spPr>
          <a:xfrm>
            <a:off x="8884170" y="4973425"/>
            <a:ext cx="2396810" cy="830997"/>
          </a:xfrm>
          <a:prstGeom prst="rect">
            <a:avLst/>
          </a:prstGeom>
          <a:noFill/>
        </p:spPr>
        <p:txBody>
          <a:bodyPr wrap="none" rtlCol="0">
            <a:spAutoFit/>
          </a:bodyPr>
          <a:lstStyle/>
          <a:p>
            <a:r>
              <a:rPr lang="en-US" sz="4800" dirty="0">
                <a:latin typeface="Andale Mono" panose="020B0509000000000004" pitchFamily="49" charset="0"/>
              </a:rPr>
              <a:t>TCGTGT</a:t>
            </a:r>
          </a:p>
        </p:txBody>
      </p:sp>
      <p:sp>
        <p:nvSpPr>
          <p:cNvPr id="9" name="TextBox 8">
            <a:extLst>
              <a:ext uri="{FF2B5EF4-FFF2-40B4-BE49-F238E27FC236}">
                <a16:creationId xmlns:a16="http://schemas.microsoft.com/office/drawing/2014/main" id="{CA83B906-05BC-FFCA-BE7B-D7A30252AC0B}"/>
              </a:ext>
            </a:extLst>
          </p:cNvPr>
          <p:cNvSpPr txBox="1"/>
          <p:nvPr/>
        </p:nvSpPr>
        <p:spPr>
          <a:xfrm>
            <a:off x="9159850" y="5804422"/>
            <a:ext cx="2396810" cy="830997"/>
          </a:xfrm>
          <a:prstGeom prst="rect">
            <a:avLst/>
          </a:prstGeom>
          <a:noFill/>
        </p:spPr>
        <p:txBody>
          <a:bodyPr wrap="none" rtlCol="0">
            <a:spAutoFit/>
          </a:bodyPr>
          <a:lstStyle/>
          <a:p>
            <a:r>
              <a:rPr lang="en-US" sz="4800" dirty="0">
                <a:latin typeface="Andale Mono" panose="020B0509000000000004" pitchFamily="49" charset="0"/>
              </a:rPr>
              <a:t>TAAGCT</a:t>
            </a:r>
          </a:p>
        </p:txBody>
      </p:sp>
      <p:sp>
        <p:nvSpPr>
          <p:cNvPr id="10" name="TextBox 9">
            <a:extLst>
              <a:ext uri="{FF2B5EF4-FFF2-40B4-BE49-F238E27FC236}">
                <a16:creationId xmlns:a16="http://schemas.microsoft.com/office/drawing/2014/main" id="{654F04B5-AB70-F7B5-2548-FA1D96146D04}"/>
              </a:ext>
            </a:extLst>
          </p:cNvPr>
          <p:cNvSpPr txBox="1"/>
          <p:nvPr/>
        </p:nvSpPr>
        <p:spPr>
          <a:xfrm>
            <a:off x="4090550" y="5804422"/>
            <a:ext cx="2396810" cy="830997"/>
          </a:xfrm>
          <a:prstGeom prst="rect">
            <a:avLst/>
          </a:prstGeom>
          <a:noFill/>
        </p:spPr>
        <p:txBody>
          <a:bodyPr wrap="none" rtlCol="0">
            <a:spAutoFit/>
          </a:bodyPr>
          <a:lstStyle/>
          <a:p>
            <a:r>
              <a:rPr lang="en-US" sz="4800" dirty="0">
                <a:latin typeface="Andale Mono" panose="020B0509000000000004" pitchFamily="49" charset="0"/>
              </a:rPr>
              <a:t>TTGGAC</a:t>
            </a:r>
          </a:p>
        </p:txBody>
      </p:sp>
      <p:sp>
        <p:nvSpPr>
          <p:cNvPr id="11" name="TextBox 10">
            <a:extLst>
              <a:ext uri="{FF2B5EF4-FFF2-40B4-BE49-F238E27FC236}">
                <a16:creationId xmlns:a16="http://schemas.microsoft.com/office/drawing/2014/main" id="{686F2D1C-C690-0884-4354-27AF58BD8624}"/>
              </a:ext>
            </a:extLst>
          </p:cNvPr>
          <p:cNvSpPr txBox="1"/>
          <p:nvPr/>
        </p:nvSpPr>
        <p:spPr>
          <a:xfrm>
            <a:off x="5940875" y="4973424"/>
            <a:ext cx="2396810" cy="830997"/>
          </a:xfrm>
          <a:prstGeom prst="rect">
            <a:avLst/>
          </a:prstGeom>
          <a:noFill/>
        </p:spPr>
        <p:txBody>
          <a:bodyPr wrap="none" rtlCol="0">
            <a:spAutoFit/>
          </a:bodyPr>
          <a:lstStyle/>
          <a:p>
            <a:r>
              <a:rPr lang="en-US" sz="4800" dirty="0">
                <a:latin typeface="Andale Mono" panose="020B0509000000000004" pitchFamily="49" charset="0"/>
              </a:rPr>
              <a:t>CTGTTA</a:t>
            </a:r>
          </a:p>
        </p:txBody>
      </p:sp>
      <p:sp>
        <p:nvSpPr>
          <p:cNvPr id="12" name="TextBox 11">
            <a:extLst>
              <a:ext uri="{FF2B5EF4-FFF2-40B4-BE49-F238E27FC236}">
                <a16:creationId xmlns:a16="http://schemas.microsoft.com/office/drawing/2014/main" id="{15976F8C-0446-9345-DB6B-21A479AC6EA6}"/>
              </a:ext>
            </a:extLst>
          </p:cNvPr>
          <p:cNvSpPr txBox="1"/>
          <p:nvPr/>
        </p:nvSpPr>
        <p:spPr>
          <a:xfrm>
            <a:off x="1593180" y="6033945"/>
            <a:ext cx="2396810" cy="830997"/>
          </a:xfrm>
          <a:prstGeom prst="rect">
            <a:avLst/>
          </a:prstGeom>
          <a:noFill/>
        </p:spPr>
        <p:txBody>
          <a:bodyPr wrap="none" rtlCol="0">
            <a:spAutoFit/>
          </a:bodyPr>
          <a:lstStyle/>
          <a:p>
            <a:r>
              <a:rPr lang="en-US" sz="4800" dirty="0">
                <a:latin typeface="Andale Mono" panose="020B0509000000000004" pitchFamily="49" charset="0"/>
              </a:rPr>
              <a:t>CGTCGT</a:t>
            </a:r>
          </a:p>
        </p:txBody>
      </p:sp>
      <p:sp>
        <p:nvSpPr>
          <p:cNvPr id="13" name="TextBox 12">
            <a:extLst>
              <a:ext uri="{FF2B5EF4-FFF2-40B4-BE49-F238E27FC236}">
                <a16:creationId xmlns:a16="http://schemas.microsoft.com/office/drawing/2014/main" id="{6353B725-5A0A-0965-F365-2F5050A116A7}"/>
              </a:ext>
            </a:extLst>
          </p:cNvPr>
          <p:cNvSpPr txBox="1"/>
          <p:nvPr/>
        </p:nvSpPr>
        <p:spPr>
          <a:xfrm>
            <a:off x="3167825" y="5050646"/>
            <a:ext cx="2396810" cy="830997"/>
          </a:xfrm>
          <a:prstGeom prst="rect">
            <a:avLst/>
          </a:prstGeom>
          <a:noFill/>
        </p:spPr>
        <p:txBody>
          <a:bodyPr wrap="none" rtlCol="0">
            <a:spAutoFit/>
          </a:bodyPr>
          <a:lstStyle/>
          <a:p>
            <a:r>
              <a:rPr lang="en-US" sz="4800" dirty="0">
                <a:latin typeface="Andale Mono" panose="020B0509000000000004" pitchFamily="49" charset="0"/>
              </a:rPr>
              <a:t>TAAGCT</a:t>
            </a:r>
          </a:p>
        </p:txBody>
      </p:sp>
      <p:sp>
        <p:nvSpPr>
          <p:cNvPr id="15" name="TextBox 14">
            <a:extLst>
              <a:ext uri="{FF2B5EF4-FFF2-40B4-BE49-F238E27FC236}">
                <a16:creationId xmlns:a16="http://schemas.microsoft.com/office/drawing/2014/main" id="{8DD317A6-0FFF-F26F-207D-7013BF0CEAF0}"/>
              </a:ext>
            </a:extLst>
          </p:cNvPr>
          <p:cNvSpPr txBox="1"/>
          <p:nvPr/>
        </p:nvSpPr>
        <p:spPr>
          <a:xfrm>
            <a:off x="6763040" y="5804422"/>
            <a:ext cx="2396810" cy="830997"/>
          </a:xfrm>
          <a:prstGeom prst="rect">
            <a:avLst/>
          </a:prstGeom>
          <a:noFill/>
        </p:spPr>
        <p:txBody>
          <a:bodyPr wrap="none" rtlCol="0">
            <a:spAutoFit/>
          </a:bodyPr>
          <a:lstStyle/>
          <a:p>
            <a:r>
              <a:rPr lang="en-US" sz="4800" dirty="0">
                <a:latin typeface="Andale Mono" panose="020B0509000000000004" pitchFamily="49" charset="0"/>
              </a:rPr>
              <a:t>TTAGAC</a:t>
            </a:r>
          </a:p>
        </p:txBody>
      </p:sp>
      <p:cxnSp>
        <p:nvCxnSpPr>
          <p:cNvPr id="17" name="Straight Connector 16">
            <a:extLst>
              <a:ext uri="{FF2B5EF4-FFF2-40B4-BE49-F238E27FC236}">
                <a16:creationId xmlns:a16="http://schemas.microsoft.com/office/drawing/2014/main" id="{97C0766A-33A0-E2D5-F217-BDCA84D700EB}"/>
              </a:ext>
            </a:extLst>
          </p:cNvPr>
          <p:cNvCxnSpPr/>
          <p:nvPr/>
        </p:nvCxnSpPr>
        <p:spPr>
          <a:xfrm>
            <a:off x="2280224" y="1471770"/>
            <a:ext cx="7994902"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0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3.7037E-6 L 0.16445 -0.57431 " pathEditMode="relative" rAng="0" ptsTypes="AA">
                                      <p:cBhvr>
                                        <p:cTn id="6" dur="1000" fill="hold"/>
                                        <p:tgtEl>
                                          <p:spTgt spid="7"/>
                                        </p:tgtEl>
                                        <p:attrNameLst>
                                          <p:attrName>ppt_x</p:attrName>
                                          <p:attrName>ppt_y</p:attrName>
                                        </p:attrNameLst>
                                      </p:cBhvr>
                                      <p:rCtr x="8216" y="-28727"/>
                                    </p:animMotion>
                                  </p:childTnLst>
                                </p:cTn>
                              </p:par>
                              <p:par>
                                <p:cTn id="7" presetID="0" presetClass="path" presetSubtype="0" accel="50000" decel="50000" fill="hold" grpId="0" nodeType="withEffect">
                                  <p:stCondLst>
                                    <p:cond delay="0"/>
                                  </p:stCondLst>
                                  <p:childTnLst>
                                    <p:animMotion origin="layout" path="M 4.16667E-7 -1.48148E-6 L -0.31641 -0.63541 " pathEditMode="relative" rAng="0" ptsTypes="AA">
                                      <p:cBhvr>
                                        <p:cTn id="8" dur="1000" fill="hold"/>
                                        <p:tgtEl>
                                          <p:spTgt spid="9"/>
                                        </p:tgtEl>
                                        <p:attrNameLst>
                                          <p:attrName>ppt_x</p:attrName>
                                          <p:attrName>ppt_y</p:attrName>
                                        </p:attrNameLst>
                                      </p:cBhvr>
                                      <p:rCtr x="-15833" y="-31759"/>
                                    </p:animMotion>
                                  </p:childTnLst>
                                </p:cTn>
                              </p:par>
                              <p:par>
                                <p:cTn id="9" presetID="0" presetClass="path" presetSubtype="0" accel="50000" decel="50000" fill="hold" grpId="0" nodeType="withEffect">
                                  <p:stCondLst>
                                    <p:cond delay="0"/>
                                  </p:stCondLst>
                                  <p:childTnLst>
                                    <p:animMotion origin="layout" path="M -4.16667E-6 -0.00046 L 0.30782 -0.63912 " pathEditMode="relative" rAng="0" ptsTypes="AA">
                                      <p:cBhvr>
                                        <p:cTn id="10" dur="1000" fill="hold"/>
                                        <p:tgtEl>
                                          <p:spTgt spid="10"/>
                                        </p:tgtEl>
                                        <p:attrNameLst>
                                          <p:attrName>ppt_x</p:attrName>
                                          <p:attrName>ppt_y</p:attrName>
                                        </p:attrNameLst>
                                      </p:cBhvr>
                                      <p:rCtr x="15391" y="-31944"/>
                                    </p:animMotion>
                                  </p:childTnLst>
                                </p:cTn>
                              </p:par>
                              <p:par>
                                <p:cTn id="11" presetID="0" presetClass="path" presetSubtype="0" accel="50000" decel="50000" fill="hold" grpId="0" nodeType="withEffect">
                                  <p:stCondLst>
                                    <p:cond delay="0"/>
                                  </p:stCondLst>
                                  <p:childTnLst>
                                    <p:animMotion origin="layout" path="M -4.79167E-6 -0.00046 L 0.09115 -0.39699 " pathEditMode="relative" rAng="0" ptsTypes="AA">
                                      <p:cBhvr>
                                        <p:cTn id="12" dur="1000" fill="hold"/>
                                        <p:tgtEl>
                                          <p:spTgt spid="15"/>
                                        </p:tgtEl>
                                        <p:attrNameLst>
                                          <p:attrName>ppt_x</p:attrName>
                                          <p:attrName>ppt_y</p:attrName>
                                        </p:attrNameLst>
                                      </p:cBhvr>
                                      <p:rCtr x="4557" y="-19838"/>
                                    </p:animMotion>
                                  </p:childTnLst>
                                </p:cTn>
                              </p:par>
                              <p:par>
                                <p:cTn id="13" presetID="0" presetClass="path" presetSubtype="0" accel="50000" decel="50000" fill="hold" grpId="0" nodeType="withEffect">
                                  <p:stCondLst>
                                    <p:cond delay="0"/>
                                  </p:stCondLst>
                                  <p:childTnLst>
                                    <p:animMotion origin="layout" path="M -2.91667E-6 0.00162 L 0.17956 -0.27731 " pathEditMode="relative" rAng="0" ptsTypes="AA">
                                      <p:cBhvr>
                                        <p:cTn id="14" dur="1000" fill="hold"/>
                                        <p:tgtEl>
                                          <p:spTgt spid="13"/>
                                        </p:tgtEl>
                                        <p:attrNameLst>
                                          <p:attrName>ppt_x</p:attrName>
                                          <p:attrName>ppt_y</p:attrName>
                                        </p:attrNameLst>
                                      </p:cBhvr>
                                      <p:rCtr x="8971" y="-13958"/>
                                    </p:animMotion>
                                  </p:childTnLst>
                                </p:cTn>
                              </p:par>
                              <p:par>
                                <p:cTn id="15" presetID="0" presetClass="path" presetSubtype="0" accel="50000" decel="50000" fill="hold" grpId="0" nodeType="withEffect">
                                  <p:stCondLst>
                                    <p:cond delay="0"/>
                                  </p:stCondLst>
                                  <p:childTnLst>
                                    <p:animMotion origin="layout" path="M 3.75E-6 -3.7037E-7 L 0.0983 -0.44028 " pathEditMode="relative" rAng="0" ptsTypes="AA">
                                      <p:cBhvr>
                                        <p:cTn id="16" dur="1000" fill="hold"/>
                                        <p:tgtEl>
                                          <p:spTgt spid="12"/>
                                        </p:tgtEl>
                                        <p:attrNameLst>
                                          <p:attrName>ppt_x</p:attrName>
                                          <p:attrName>ppt_y</p:attrName>
                                        </p:attrNameLst>
                                      </p:cBhvr>
                                      <p:rCtr x="4909" y="-21968"/>
                                    </p:animMotion>
                                  </p:childTnLst>
                                </p:cTn>
                              </p:par>
                              <p:par>
                                <p:cTn id="17" presetID="0" presetClass="path" presetSubtype="0" accel="50000" decel="50000" fill="hold" grpId="0" nodeType="withEffect">
                                  <p:stCondLst>
                                    <p:cond delay="0"/>
                                  </p:stCondLst>
                                  <p:childTnLst>
                                    <p:animMotion origin="layout" path="M 0.00013 0.00023 L -0.43763 -0.38565 " pathEditMode="relative" rAng="0" ptsTypes="AA">
                                      <p:cBhvr>
                                        <p:cTn id="18" dur="1000" fill="hold"/>
                                        <p:tgtEl>
                                          <p:spTgt spid="8"/>
                                        </p:tgtEl>
                                        <p:attrNameLst>
                                          <p:attrName>ppt_x</p:attrName>
                                          <p:attrName>ppt_y</p:attrName>
                                        </p:attrNameLst>
                                      </p:cBhvr>
                                      <p:rCtr x="-21888" y="-19306"/>
                                    </p:animMotion>
                                  </p:childTnLst>
                                </p:cTn>
                              </p:par>
                              <p:par>
                                <p:cTn id="19" presetID="0" presetClass="path" presetSubtype="0" accel="50000" decel="50000" fill="hold" grpId="0" nodeType="withEffect">
                                  <p:stCondLst>
                                    <p:cond delay="0"/>
                                  </p:stCondLst>
                                  <p:childTnLst>
                                    <p:animMotion origin="layout" path="M 1.66667E-6 3.33333E-6 L 0.06744 -0.38681 " pathEditMode="relative" rAng="0" ptsTypes="AA">
                                      <p:cBhvr>
                                        <p:cTn id="20" dur="1000" fill="hold"/>
                                        <p:tgtEl>
                                          <p:spTgt spid="11"/>
                                        </p:tgtEl>
                                        <p:attrNameLst>
                                          <p:attrName>ppt_x</p:attrName>
                                          <p:attrName>ppt_y</p:attrName>
                                        </p:attrNameLst>
                                      </p:cBhvr>
                                      <p:rCtr x="3320" y="-1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9D400E-7BEA-D47E-A626-B0F69FDBA837}"/>
              </a:ext>
            </a:extLst>
          </p:cNvPr>
          <p:cNvSpPr txBox="1"/>
          <p:nvPr/>
        </p:nvSpPr>
        <p:spPr>
          <a:xfrm>
            <a:off x="2363353" y="640773"/>
            <a:ext cx="7927170" cy="830997"/>
          </a:xfrm>
          <a:prstGeom prst="rect">
            <a:avLst/>
          </a:prstGeom>
          <a:noFill/>
        </p:spPr>
        <p:txBody>
          <a:bodyPr wrap="none" rtlCol="0">
            <a:spAutoFit/>
          </a:bodyPr>
          <a:lstStyle/>
          <a:p>
            <a:r>
              <a:rPr lang="en-US" sz="4800" dirty="0">
                <a:latin typeface="Andale Mono" panose="020B0509000000000004" pitchFamily="49" charset="0"/>
              </a:rPr>
              <a:t>ACGTAGTGTAAGCTGTTAGAC</a:t>
            </a:r>
          </a:p>
        </p:txBody>
      </p:sp>
      <p:sp>
        <p:nvSpPr>
          <p:cNvPr id="7" name="TextBox 6">
            <a:extLst>
              <a:ext uri="{FF2B5EF4-FFF2-40B4-BE49-F238E27FC236}">
                <a16:creationId xmlns:a16="http://schemas.microsoft.com/office/drawing/2014/main" id="{19601597-5D77-D902-8D68-01C0CB4B18D6}"/>
              </a:ext>
            </a:extLst>
          </p:cNvPr>
          <p:cNvSpPr txBox="1"/>
          <p:nvPr/>
        </p:nvSpPr>
        <p:spPr>
          <a:xfrm>
            <a:off x="2363353" y="1510576"/>
            <a:ext cx="2396810" cy="830997"/>
          </a:xfrm>
          <a:prstGeom prst="rect">
            <a:avLst/>
          </a:prstGeom>
          <a:noFill/>
        </p:spPr>
        <p:txBody>
          <a:bodyPr wrap="none" rtlCol="0">
            <a:spAutoFit/>
          </a:bodyPr>
          <a:lstStyle/>
          <a:p>
            <a:r>
              <a:rPr lang="en-US" sz="4800" dirty="0">
                <a:latin typeface="Andale Mono" panose="020B0509000000000004" pitchFamily="49" charset="0"/>
              </a:rPr>
              <a:t>ACGT</a:t>
            </a:r>
            <a:r>
              <a:rPr lang="en-US" sz="4800" dirty="0">
                <a:solidFill>
                  <a:srgbClr val="FF0000"/>
                </a:solidFill>
                <a:latin typeface="Andale Mono" panose="020B0509000000000004" pitchFamily="49" charset="0"/>
              </a:rPr>
              <a:t>C</a:t>
            </a:r>
            <a:r>
              <a:rPr lang="en-US" sz="4800" dirty="0">
                <a:latin typeface="Andale Mono" panose="020B0509000000000004" pitchFamily="49" charset="0"/>
              </a:rPr>
              <a:t>G</a:t>
            </a:r>
          </a:p>
        </p:txBody>
      </p:sp>
      <p:sp>
        <p:nvSpPr>
          <p:cNvPr id="8" name="TextBox 7">
            <a:extLst>
              <a:ext uri="{FF2B5EF4-FFF2-40B4-BE49-F238E27FC236}">
                <a16:creationId xmlns:a16="http://schemas.microsoft.com/office/drawing/2014/main" id="{0E1614EA-6623-8064-3CCC-41FD32817D0C}"/>
              </a:ext>
            </a:extLst>
          </p:cNvPr>
          <p:cNvSpPr txBox="1"/>
          <p:nvPr/>
        </p:nvSpPr>
        <p:spPr>
          <a:xfrm>
            <a:off x="3479778" y="2282101"/>
            <a:ext cx="2396810" cy="830997"/>
          </a:xfrm>
          <a:prstGeom prst="rect">
            <a:avLst/>
          </a:prstGeom>
          <a:noFill/>
        </p:spPr>
        <p:txBody>
          <a:bodyPr wrap="none" rtlCol="0">
            <a:spAutoFit/>
          </a:bodyPr>
          <a:lstStyle/>
          <a:p>
            <a:r>
              <a:rPr lang="en-US" sz="4800" dirty="0">
                <a:latin typeface="Andale Mono" panose="020B0509000000000004" pitchFamily="49" charset="0"/>
              </a:rPr>
              <a:t>T</a:t>
            </a:r>
            <a:r>
              <a:rPr lang="en-US" sz="4800" dirty="0">
                <a:solidFill>
                  <a:srgbClr val="FF0000"/>
                </a:solidFill>
                <a:latin typeface="Andale Mono" panose="020B0509000000000004" pitchFamily="49" charset="0"/>
              </a:rPr>
              <a:t>C</a:t>
            </a:r>
            <a:r>
              <a:rPr lang="en-US" sz="4800" dirty="0">
                <a:latin typeface="Andale Mono" panose="020B0509000000000004" pitchFamily="49" charset="0"/>
              </a:rPr>
              <a:t>GTGT</a:t>
            </a:r>
          </a:p>
        </p:txBody>
      </p:sp>
      <p:sp>
        <p:nvSpPr>
          <p:cNvPr id="9" name="TextBox 8">
            <a:extLst>
              <a:ext uri="{FF2B5EF4-FFF2-40B4-BE49-F238E27FC236}">
                <a16:creationId xmlns:a16="http://schemas.microsoft.com/office/drawing/2014/main" id="{CA83B906-05BC-FFCA-BE7B-D7A30252AC0B}"/>
              </a:ext>
            </a:extLst>
          </p:cNvPr>
          <p:cNvSpPr txBox="1"/>
          <p:nvPr/>
        </p:nvSpPr>
        <p:spPr>
          <a:xfrm>
            <a:off x="5288955" y="1490854"/>
            <a:ext cx="2396810" cy="830997"/>
          </a:xfrm>
          <a:prstGeom prst="rect">
            <a:avLst/>
          </a:prstGeom>
          <a:noFill/>
        </p:spPr>
        <p:txBody>
          <a:bodyPr wrap="none" rtlCol="0">
            <a:spAutoFit/>
          </a:bodyPr>
          <a:lstStyle/>
          <a:p>
            <a:r>
              <a:rPr lang="en-US" sz="4800" dirty="0">
                <a:latin typeface="Andale Mono" panose="020B0509000000000004" pitchFamily="49" charset="0"/>
              </a:rPr>
              <a:t>TAAGCT</a:t>
            </a:r>
          </a:p>
        </p:txBody>
      </p:sp>
      <p:sp>
        <p:nvSpPr>
          <p:cNvPr id="10" name="TextBox 9">
            <a:extLst>
              <a:ext uri="{FF2B5EF4-FFF2-40B4-BE49-F238E27FC236}">
                <a16:creationId xmlns:a16="http://schemas.microsoft.com/office/drawing/2014/main" id="{654F04B5-AB70-F7B5-2548-FA1D96146D04}"/>
              </a:ext>
            </a:extLst>
          </p:cNvPr>
          <p:cNvSpPr txBox="1"/>
          <p:nvPr/>
        </p:nvSpPr>
        <p:spPr>
          <a:xfrm>
            <a:off x="7893713" y="1451104"/>
            <a:ext cx="2396810" cy="830997"/>
          </a:xfrm>
          <a:prstGeom prst="rect">
            <a:avLst/>
          </a:prstGeom>
          <a:noFill/>
        </p:spPr>
        <p:txBody>
          <a:bodyPr wrap="none" rtlCol="0">
            <a:spAutoFit/>
          </a:bodyPr>
          <a:lstStyle/>
          <a:p>
            <a:r>
              <a:rPr lang="en-US" sz="4800" dirty="0">
                <a:latin typeface="Andale Mono" panose="020B0509000000000004" pitchFamily="49" charset="0"/>
              </a:rPr>
              <a:t>TT</a:t>
            </a:r>
            <a:r>
              <a:rPr lang="en-US" sz="4800" dirty="0">
                <a:solidFill>
                  <a:schemeClr val="accent6"/>
                </a:solidFill>
                <a:latin typeface="Andale Mono" panose="020B0509000000000004" pitchFamily="49" charset="0"/>
              </a:rPr>
              <a:t>G</a:t>
            </a:r>
            <a:r>
              <a:rPr lang="en-US" sz="4800" dirty="0">
                <a:latin typeface="Andale Mono" panose="020B0509000000000004" pitchFamily="49" charset="0"/>
              </a:rPr>
              <a:t>GAC</a:t>
            </a:r>
          </a:p>
        </p:txBody>
      </p:sp>
      <p:sp>
        <p:nvSpPr>
          <p:cNvPr id="11" name="TextBox 10">
            <a:extLst>
              <a:ext uri="{FF2B5EF4-FFF2-40B4-BE49-F238E27FC236}">
                <a16:creationId xmlns:a16="http://schemas.microsoft.com/office/drawing/2014/main" id="{686F2D1C-C690-0884-4354-27AF58BD8624}"/>
              </a:ext>
            </a:extLst>
          </p:cNvPr>
          <p:cNvSpPr txBox="1"/>
          <p:nvPr/>
        </p:nvSpPr>
        <p:spPr>
          <a:xfrm>
            <a:off x="6788274" y="2315885"/>
            <a:ext cx="2396810" cy="830997"/>
          </a:xfrm>
          <a:prstGeom prst="rect">
            <a:avLst/>
          </a:prstGeom>
          <a:noFill/>
        </p:spPr>
        <p:txBody>
          <a:bodyPr wrap="none" rtlCol="0">
            <a:spAutoFit/>
          </a:bodyPr>
          <a:lstStyle/>
          <a:p>
            <a:r>
              <a:rPr lang="en-US" sz="4800" dirty="0">
                <a:latin typeface="Andale Mono" panose="020B0509000000000004" pitchFamily="49" charset="0"/>
              </a:rPr>
              <a:t>CTGTTA</a:t>
            </a:r>
          </a:p>
        </p:txBody>
      </p:sp>
      <p:sp>
        <p:nvSpPr>
          <p:cNvPr id="12" name="TextBox 11">
            <a:extLst>
              <a:ext uri="{FF2B5EF4-FFF2-40B4-BE49-F238E27FC236}">
                <a16:creationId xmlns:a16="http://schemas.microsoft.com/office/drawing/2014/main" id="{15976F8C-0446-9345-DB6B-21A479AC6EA6}"/>
              </a:ext>
            </a:extLst>
          </p:cNvPr>
          <p:cNvSpPr txBox="1"/>
          <p:nvPr/>
        </p:nvSpPr>
        <p:spPr>
          <a:xfrm>
            <a:off x="2745574" y="3013501"/>
            <a:ext cx="2396810" cy="830997"/>
          </a:xfrm>
          <a:prstGeom prst="rect">
            <a:avLst/>
          </a:prstGeom>
          <a:noFill/>
        </p:spPr>
        <p:txBody>
          <a:bodyPr wrap="none" rtlCol="0">
            <a:spAutoFit/>
          </a:bodyPr>
          <a:lstStyle/>
          <a:p>
            <a:r>
              <a:rPr lang="en-US" sz="4800" dirty="0">
                <a:latin typeface="Andale Mono" panose="020B0509000000000004" pitchFamily="49" charset="0"/>
              </a:rPr>
              <a:t>CGT</a:t>
            </a:r>
            <a:r>
              <a:rPr lang="en-US" sz="4800" dirty="0">
                <a:solidFill>
                  <a:srgbClr val="FF0000"/>
                </a:solidFill>
                <a:latin typeface="Andale Mono" panose="020B0509000000000004" pitchFamily="49" charset="0"/>
              </a:rPr>
              <a:t>C</a:t>
            </a:r>
            <a:r>
              <a:rPr lang="en-US" sz="4800" dirty="0">
                <a:latin typeface="Andale Mono" panose="020B0509000000000004" pitchFamily="49" charset="0"/>
              </a:rPr>
              <a:t>GT</a:t>
            </a:r>
          </a:p>
        </p:txBody>
      </p:sp>
      <p:sp>
        <p:nvSpPr>
          <p:cNvPr id="13" name="TextBox 12">
            <a:extLst>
              <a:ext uri="{FF2B5EF4-FFF2-40B4-BE49-F238E27FC236}">
                <a16:creationId xmlns:a16="http://schemas.microsoft.com/office/drawing/2014/main" id="{6353B725-5A0A-0965-F365-2F5050A116A7}"/>
              </a:ext>
            </a:extLst>
          </p:cNvPr>
          <p:cNvSpPr txBox="1"/>
          <p:nvPr/>
        </p:nvSpPr>
        <p:spPr>
          <a:xfrm>
            <a:off x="5207133" y="3013501"/>
            <a:ext cx="2396810" cy="830997"/>
          </a:xfrm>
          <a:prstGeom prst="rect">
            <a:avLst/>
          </a:prstGeom>
          <a:noFill/>
        </p:spPr>
        <p:txBody>
          <a:bodyPr wrap="none" rtlCol="0">
            <a:spAutoFit/>
          </a:bodyPr>
          <a:lstStyle/>
          <a:p>
            <a:r>
              <a:rPr lang="en-US" sz="4800" dirty="0">
                <a:latin typeface="Andale Mono" panose="020B0509000000000004" pitchFamily="49" charset="0"/>
              </a:rPr>
              <a:t>TAAGCT</a:t>
            </a:r>
          </a:p>
        </p:txBody>
      </p:sp>
      <p:sp>
        <p:nvSpPr>
          <p:cNvPr id="15" name="TextBox 14">
            <a:extLst>
              <a:ext uri="{FF2B5EF4-FFF2-40B4-BE49-F238E27FC236}">
                <a16:creationId xmlns:a16="http://schemas.microsoft.com/office/drawing/2014/main" id="{8DD317A6-0FFF-F26F-207D-7013BF0CEAF0}"/>
              </a:ext>
            </a:extLst>
          </p:cNvPr>
          <p:cNvSpPr txBox="1"/>
          <p:nvPr/>
        </p:nvSpPr>
        <p:spPr>
          <a:xfrm>
            <a:off x="7865331" y="3013501"/>
            <a:ext cx="2396810" cy="830997"/>
          </a:xfrm>
          <a:prstGeom prst="rect">
            <a:avLst/>
          </a:prstGeom>
          <a:noFill/>
        </p:spPr>
        <p:txBody>
          <a:bodyPr wrap="none" rtlCol="0">
            <a:spAutoFit/>
          </a:bodyPr>
          <a:lstStyle/>
          <a:p>
            <a:r>
              <a:rPr lang="en-US" sz="4800" dirty="0">
                <a:latin typeface="Andale Mono" panose="020B0509000000000004" pitchFamily="49" charset="0"/>
              </a:rPr>
              <a:t>TTAGAC</a:t>
            </a:r>
          </a:p>
        </p:txBody>
      </p:sp>
      <p:cxnSp>
        <p:nvCxnSpPr>
          <p:cNvPr id="17" name="Straight Connector 16">
            <a:extLst>
              <a:ext uri="{FF2B5EF4-FFF2-40B4-BE49-F238E27FC236}">
                <a16:creationId xmlns:a16="http://schemas.microsoft.com/office/drawing/2014/main" id="{97C0766A-33A0-E2D5-F217-BDCA84D700EB}"/>
              </a:ext>
            </a:extLst>
          </p:cNvPr>
          <p:cNvCxnSpPr/>
          <p:nvPr/>
        </p:nvCxnSpPr>
        <p:spPr>
          <a:xfrm>
            <a:off x="2280224" y="1471770"/>
            <a:ext cx="7994902"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16512D-DEA7-5722-0301-A538D987074A}"/>
              </a:ext>
            </a:extLst>
          </p:cNvPr>
          <p:cNvSpPr txBox="1"/>
          <p:nvPr/>
        </p:nvSpPr>
        <p:spPr>
          <a:xfrm>
            <a:off x="2441953" y="4991397"/>
            <a:ext cx="7927170" cy="830997"/>
          </a:xfrm>
          <a:prstGeom prst="rect">
            <a:avLst/>
          </a:prstGeom>
          <a:noFill/>
        </p:spPr>
        <p:txBody>
          <a:bodyPr wrap="none" rtlCol="0">
            <a:spAutoFit/>
          </a:bodyPr>
          <a:lstStyle/>
          <a:p>
            <a:r>
              <a:rPr lang="en-US" sz="4800" dirty="0">
                <a:latin typeface="Andale Mono" panose="020B0509000000000004" pitchFamily="49" charset="0"/>
              </a:rPr>
              <a:t>ACGT</a:t>
            </a:r>
            <a:r>
              <a:rPr lang="en-US" sz="4800" dirty="0">
                <a:solidFill>
                  <a:srgbClr val="FF0000"/>
                </a:solidFill>
                <a:latin typeface="Andale Mono" panose="020B0509000000000004" pitchFamily="49" charset="0"/>
              </a:rPr>
              <a:t>C</a:t>
            </a:r>
            <a:r>
              <a:rPr lang="en-US" sz="4800" dirty="0">
                <a:latin typeface="Andale Mono" panose="020B0509000000000004" pitchFamily="49" charset="0"/>
              </a:rPr>
              <a:t>GTGTAAGCTGTTAGAC</a:t>
            </a:r>
          </a:p>
        </p:txBody>
      </p:sp>
      <p:sp>
        <p:nvSpPr>
          <p:cNvPr id="3" name="Down Arrow 2">
            <a:extLst>
              <a:ext uri="{FF2B5EF4-FFF2-40B4-BE49-F238E27FC236}">
                <a16:creationId xmlns:a16="http://schemas.microsoft.com/office/drawing/2014/main" id="{81B2790C-FDEC-5727-9721-B37B6AB636F1}"/>
              </a:ext>
            </a:extLst>
          </p:cNvPr>
          <p:cNvSpPr/>
          <p:nvPr/>
        </p:nvSpPr>
        <p:spPr>
          <a:xfrm>
            <a:off x="5700195" y="4070959"/>
            <a:ext cx="577480" cy="6889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197CBE-9BFA-2A4A-B7FD-D1AC9D50052E}"/>
              </a:ext>
            </a:extLst>
          </p:cNvPr>
          <p:cNvSpPr txBox="1"/>
          <p:nvPr/>
        </p:nvSpPr>
        <p:spPr>
          <a:xfrm>
            <a:off x="2452817" y="5722797"/>
            <a:ext cx="7927170" cy="830997"/>
          </a:xfrm>
          <a:prstGeom prst="rect">
            <a:avLst/>
          </a:prstGeom>
          <a:noFill/>
        </p:spPr>
        <p:txBody>
          <a:bodyPr wrap="none" rtlCol="0">
            <a:spAutoFit/>
          </a:bodyPr>
          <a:lstStyle/>
          <a:p>
            <a:r>
              <a:rPr lang="en-US" sz="4800" dirty="0">
                <a:latin typeface="Andale Mono" panose="020B0509000000000004" pitchFamily="49" charset="0"/>
              </a:rPr>
              <a:t>ACGTAGTGTAAGCTG</a:t>
            </a:r>
            <a:r>
              <a:rPr lang="en-US" sz="4800" dirty="0">
                <a:solidFill>
                  <a:schemeClr val="accent6"/>
                </a:solidFill>
                <a:latin typeface="Andale Mono" panose="020B0509000000000004" pitchFamily="49" charset="0"/>
              </a:rPr>
              <a:t>G</a:t>
            </a:r>
            <a:r>
              <a:rPr lang="en-US" sz="4800" dirty="0">
                <a:latin typeface="Andale Mono" panose="020B0509000000000004" pitchFamily="49" charset="0"/>
              </a:rPr>
              <a:t>TAGAC</a:t>
            </a:r>
          </a:p>
        </p:txBody>
      </p:sp>
      <p:sp>
        <p:nvSpPr>
          <p:cNvPr id="6" name="TextBox 5">
            <a:extLst>
              <a:ext uri="{FF2B5EF4-FFF2-40B4-BE49-F238E27FC236}">
                <a16:creationId xmlns:a16="http://schemas.microsoft.com/office/drawing/2014/main" id="{3E61BD42-7C76-8CE2-F330-CC270143BA55}"/>
              </a:ext>
            </a:extLst>
          </p:cNvPr>
          <p:cNvSpPr txBox="1"/>
          <p:nvPr/>
        </p:nvSpPr>
        <p:spPr>
          <a:xfrm>
            <a:off x="158086" y="4991397"/>
            <a:ext cx="2459841" cy="830997"/>
          </a:xfrm>
          <a:prstGeom prst="rect">
            <a:avLst/>
          </a:prstGeom>
          <a:noFill/>
        </p:spPr>
        <p:txBody>
          <a:bodyPr wrap="none" rtlCol="0">
            <a:spAutoFit/>
          </a:bodyPr>
          <a:lstStyle/>
          <a:p>
            <a:r>
              <a:rPr lang="en-US" sz="4800" dirty="0"/>
              <a:t>Isolate 1:</a:t>
            </a:r>
          </a:p>
        </p:txBody>
      </p:sp>
      <p:sp>
        <p:nvSpPr>
          <p:cNvPr id="14" name="TextBox 13">
            <a:extLst>
              <a:ext uri="{FF2B5EF4-FFF2-40B4-BE49-F238E27FC236}">
                <a16:creationId xmlns:a16="http://schemas.microsoft.com/office/drawing/2014/main" id="{BA5A16E1-DD13-17B4-EEEC-F300E1EB176F}"/>
              </a:ext>
            </a:extLst>
          </p:cNvPr>
          <p:cNvSpPr txBox="1"/>
          <p:nvPr/>
        </p:nvSpPr>
        <p:spPr>
          <a:xfrm>
            <a:off x="147222" y="5722796"/>
            <a:ext cx="2459841" cy="830997"/>
          </a:xfrm>
          <a:prstGeom prst="rect">
            <a:avLst/>
          </a:prstGeom>
          <a:noFill/>
        </p:spPr>
        <p:txBody>
          <a:bodyPr wrap="none" rtlCol="0">
            <a:spAutoFit/>
          </a:bodyPr>
          <a:lstStyle/>
          <a:p>
            <a:r>
              <a:rPr lang="en-US" sz="4800" dirty="0"/>
              <a:t>Isolate 2:</a:t>
            </a:r>
          </a:p>
        </p:txBody>
      </p:sp>
    </p:spTree>
    <p:extLst>
      <p:ext uri="{BB962C8B-B14F-4D97-AF65-F5344CB8AC3E}">
        <p14:creationId xmlns:p14="http://schemas.microsoft.com/office/powerpoint/2010/main" val="70191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p:bldP spid="6"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60E7-9CE6-384C-AE61-AB7240F01E84}"/>
              </a:ext>
            </a:extLst>
          </p:cNvPr>
          <p:cNvSpPr>
            <a:spLocks noGrp="1"/>
          </p:cNvSpPr>
          <p:nvPr>
            <p:ph type="title"/>
          </p:nvPr>
        </p:nvSpPr>
        <p:spPr/>
        <p:txBody>
          <a:bodyPr/>
          <a:lstStyle/>
          <a:p>
            <a:pPr algn="ctr"/>
            <a:r>
              <a:rPr lang="en-US" dirty="0">
                <a:latin typeface="Helvetica Light" panose="020B0403020202020204" pitchFamily="34" charset="0"/>
              </a:rPr>
              <a:t>Genomics data processing</a:t>
            </a:r>
          </a:p>
        </p:txBody>
      </p:sp>
      <p:sp>
        <p:nvSpPr>
          <p:cNvPr id="10" name="Rounded Rectangle 9">
            <a:extLst>
              <a:ext uri="{FF2B5EF4-FFF2-40B4-BE49-F238E27FC236}">
                <a16:creationId xmlns:a16="http://schemas.microsoft.com/office/drawing/2014/main" id="{F6C6A33D-36B3-BC46-B9F9-C946BA80EEA1}"/>
              </a:ext>
            </a:extLst>
          </p:cNvPr>
          <p:cNvSpPr/>
          <p:nvPr/>
        </p:nvSpPr>
        <p:spPr>
          <a:xfrm>
            <a:off x="1093047" y="1853679"/>
            <a:ext cx="3878622" cy="1535894"/>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nchorCtr="0"/>
          <a:lstStyle/>
          <a:p>
            <a:pPr algn="ctr"/>
            <a:r>
              <a:rPr lang="en-US" sz="2000" b="1" dirty="0"/>
              <a:t>Variant calling </a:t>
            </a:r>
            <a:r>
              <a:rPr lang="en-US" sz="2000" dirty="0"/>
              <a:t>is the process of finding differences between your data and the reference genome</a:t>
            </a:r>
          </a:p>
        </p:txBody>
      </p:sp>
      <p:pic>
        <p:nvPicPr>
          <p:cNvPr id="1026" name="Picture 2">
            <a:extLst>
              <a:ext uri="{FF2B5EF4-FFF2-40B4-BE49-F238E27FC236}">
                <a16:creationId xmlns:a16="http://schemas.microsoft.com/office/drawing/2014/main" id="{C8330FA7-45F2-F14C-80B6-6D7E89579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453" y="3952007"/>
            <a:ext cx="5563810" cy="26289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B2D43D4-A329-B947-8857-012DA58F4465}"/>
              </a:ext>
            </a:extLst>
          </p:cNvPr>
          <p:cNvGrpSpPr/>
          <p:nvPr/>
        </p:nvGrpSpPr>
        <p:grpSpPr>
          <a:xfrm>
            <a:off x="5993790" y="2488915"/>
            <a:ext cx="5809332" cy="2692685"/>
            <a:chOff x="5565648" y="2793715"/>
            <a:chExt cx="6443827" cy="2986780"/>
          </a:xfrm>
        </p:grpSpPr>
        <p:sp>
          <p:nvSpPr>
            <p:cNvPr id="13" name="Multi-document 12">
              <a:extLst>
                <a:ext uri="{FF2B5EF4-FFF2-40B4-BE49-F238E27FC236}">
                  <a16:creationId xmlns:a16="http://schemas.microsoft.com/office/drawing/2014/main" id="{886751EA-C5F8-314C-9485-87C61E453378}"/>
                </a:ext>
              </a:extLst>
            </p:cNvPr>
            <p:cNvSpPr/>
            <p:nvPr/>
          </p:nvSpPr>
          <p:spPr>
            <a:xfrm>
              <a:off x="5565648" y="2797657"/>
              <a:ext cx="1060704" cy="758952"/>
            </a:xfrm>
            <a:prstGeom prst="flowChartMultidocumen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a:latin typeface="Courier" pitchFamily="2" charset="0"/>
                </a:rPr>
                <a:t>FastQ</a:t>
              </a:r>
              <a:endParaRPr lang="en-US" sz="1100" dirty="0">
                <a:latin typeface="Courier" pitchFamily="2" charset="0"/>
              </a:endParaRPr>
            </a:p>
          </p:txBody>
        </p:sp>
        <p:sp>
          <p:nvSpPr>
            <p:cNvPr id="14" name="Alternative Process 13">
              <a:extLst>
                <a:ext uri="{FF2B5EF4-FFF2-40B4-BE49-F238E27FC236}">
                  <a16:creationId xmlns:a16="http://schemas.microsoft.com/office/drawing/2014/main" id="{8B3778FC-80D2-E841-9266-E10B92E266E6}"/>
                </a:ext>
              </a:extLst>
            </p:cNvPr>
            <p:cNvSpPr/>
            <p:nvPr/>
          </p:nvSpPr>
          <p:spPr>
            <a:xfrm>
              <a:off x="7485026" y="3004535"/>
              <a:ext cx="1983920" cy="34519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a:latin typeface="Courier" pitchFamily="2" charset="0"/>
                </a:rPr>
                <a:t>trimmomatic</a:t>
              </a:r>
            </a:p>
          </p:txBody>
        </p:sp>
        <p:sp>
          <p:nvSpPr>
            <p:cNvPr id="15" name="Alternative Process 14">
              <a:extLst>
                <a:ext uri="{FF2B5EF4-FFF2-40B4-BE49-F238E27FC236}">
                  <a16:creationId xmlns:a16="http://schemas.microsoft.com/office/drawing/2014/main" id="{C8D7D8AA-2640-F744-B4EA-05A2613722B9}"/>
                </a:ext>
              </a:extLst>
            </p:cNvPr>
            <p:cNvSpPr/>
            <p:nvPr/>
          </p:nvSpPr>
          <p:spPr>
            <a:xfrm>
              <a:off x="7829797" y="4248498"/>
              <a:ext cx="1431420" cy="34519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err="1">
                  <a:latin typeface="Courier" pitchFamily="2" charset="0"/>
                </a:rPr>
                <a:t>samtools</a:t>
              </a:r>
              <a:r>
                <a:rPr lang="en-US" sz="1100" b="1" dirty="0">
                  <a:latin typeface="Courier" pitchFamily="2" charset="0"/>
                </a:rPr>
                <a:t> sort</a:t>
              </a:r>
            </a:p>
          </p:txBody>
        </p:sp>
        <p:sp>
          <p:nvSpPr>
            <p:cNvPr id="16" name="Document 15">
              <a:extLst>
                <a:ext uri="{FF2B5EF4-FFF2-40B4-BE49-F238E27FC236}">
                  <a16:creationId xmlns:a16="http://schemas.microsoft.com/office/drawing/2014/main" id="{07A7DD84-C451-884B-BA36-69C6838A63BB}"/>
                </a:ext>
              </a:extLst>
            </p:cNvPr>
            <p:cNvSpPr/>
            <p:nvPr/>
          </p:nvSpPr>
          <p:spPr>
            <a:xfrm>
              <a:off x="6408036" y="4106704"/>
              <a:ext cx="741059" cy="628781"/>
            </a:xfrm>
            <a:prstGeom prst="flowChartDocumen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ourier" pitchFamily="2" charset="0"/>
                </a:rPr>
                <a:t>.bam</a:t>
              </a:r>
            </a:p>
          </p:txBody>
        </p:sp>
        <p:sp>
          <p:nvSpPr>
            <p:cNvPr id="17" name="Alternative Process 16">
              <a:extLst>
                <a:ext uri="{FF2B5EF4-FFF2-40B4-BE49-F238E27FC236}">
                  <a16:creationId xmlns:a16="http://schemas.microsoft.com/office/drawing/2014/main" id="{FB9BFA69-ACDA-394E-85A3-B124B4E2FBBE}"/>
                </a:ext>
              </a:extLst>
            </p:cNvPr>
            <p:cNvSpPr/>
            <p:nvPr/>
          </p:nvSpPr>
          <p:spPr>
            <a:xfrm>
              <a:off x="5811530" y="5208824"/>
              <a:ext cx="1939921" cy="504099"/>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a:latin typeface="Courier" pitchFamily="2" charset="0"/>
                </a:rPr>
                <a:t>bcftools </a:t>
              </a:r>
              <a:r>
                <a:rPr lang="en-US" sz="1100" b="1" dirty="0" err="1">
                  <a:latin typeface="Courier" pitchFamily="2" charset="0"/>
                </a:rPr>
                <a:t>mpileup</a:t>
              </a:r>
              <a:endParaRPr lang="en-US" sz="1100" b="1" dirty="0">
                <a:latin typeface="Courier" pitchFamily="2" charset="0"/>
              </a:endParaRPr>
            </a:p>
          </p:txBody>
        </p:sp>
        <p:sp>
          <p:nvSpPr>
            <p:cNvPr id="18" name="Alternative Process 17">
              <a:extLst>
                <a:ext uri="{FF2B5EF4-FFF2-40B4-BE49-F238E27FC236}">
                  <a16:creationId xmlns:a16="http://schemas.microsoft.com/office/drawing/2014/main" id="{A460AD3C-19F9-0E46-8047-7E6B80CC7E38}"/>
                </a:ext>
              </a:extLst>
            </p:cNvPr>
            <p:cNvSpPr/>
            <p:nvPr/>
          </p:nvSpPr>
          <p:spPr>
            <a:xfrm>
              <a:off x="8278340" y="5240087"/>
              <a:ext cx="1965755" cy="441576"/>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err="1">
                  <a:latin typeface="Courier" pitchFamily="2" charset="0"/>
                </a:rPr>
                <a:t>bcftools</a:t>
              </a:r>
              <a:r>
                <a:rPr lang="en-US" sz="1100" b="1" dirty="0">
                  <a:latin typeface="Courier" pitchFamily="2" charset="0"/>
                </a:rPr>
                <a:t> call</a:t>
              </a:r>
            </a:p>
            <a:p>
              <a:pPr algn="ctr"/>
              <a:r>
                <a:rPr lang="en-US" sz="1100" dirty="0">
                  <a:latin typeface="Courier" pitchFamily="2" charset="0"/>
                </a:rPr>
                <a:t>-m -v</a:t>
              </a:r>
            </a:p>
          </p:txBody>
        </p:sp>
        <p:cxnSp>
          <p:nvCxnSpPr>
            <p:cNvPr id="19" name="Straight Arrow Connector 18">
              <a:extLst>
                <a:ext uri="{FF2B5EF4-FFF2-40B4-BE49-F238E27FC236}">
                  <a16:creationId xmlns:a16="http://schemas.microsoft.com/office/drawing/2014/main" id="{11CA1580-3E2D-7845-9CEB-74C220AEAFD9}"/>
                </a:ext>
              </a:extLst>
            </p:cNvPr>
            <p:cNvCxnSpPr>
              <a:cxnSpLocks/>
              <a:stCxn id="13" idx="3"/>
              <a:endCxn id="14" idx="1"/>
            </p:cNvCxnSpPr>
            <p:nvPr/>
          </p:nvCxnSpPr>
          <p:spPr>
            <a:xfrm>
              <a:off x="6626352" y="3177133"/>
              <a:ext cx="858674"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0" name="Straight Arrow Connector 19">
              <a:extLst>
                <a:ext uri="{FF2B5EF4-FFF2-40B4-BE49-F238E27FC236}">
                  <a16:creationId xmlns:a16="http://schemas.microsoft.com/office/drawing/2014/main" id="{6F4B8C93-64B2-1143-A447-0ED87E3FFD7C}"/>
                </a:ext>
              </a:extLst>
            </p:cNvPr>
            <p:cNvCxnSpPr>
              <a:cxnSpLocks/>
              <a:stCxn id="15" idx="1"/>
              <a:endCxn id="16" idx="3"/>
            </p:cNvCxnSpPr>
            <p:nvPr/>
          </p:nvCxnSpPr>
          <p:spPr>
            <a:xfrm flipH="1" flipV="1">
              <a:off x="7149095" y="4421095"/>
              <a:ext cx="680702" cy="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1" name="Multi-document 20">
              <a:extLst>
                <a:ext uri="{FF2B5EF4-FFF2-40B4-BE49-F238E27FC236}">
                  <a16:creationId xmlns:a16="http://schemas.microsoft.com/office/drawing/2014/main" id="{F9B19DD0-D2D2-5843-B9EB-302D6F9ECC88}"/>
                </a:ext>
              </a:extLst>
            </p:cNvPr>
            <p:cNvSpPr/>
            <p:nvPr/>
          </p:nvSpPr>
          <p:spPr>
            <a:xfrm>
              <a:off x="10161658" y="2793715"/>
              <a:ext cx="1060704" cy="758952"/>
            </a:xfrm>
            <a:prstGeom prst="flowChartMultidocumen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ourier" pitchFamily="2" charset="0"/>
                </a:rPr>
                <a:t>Trimmed</a:t>
              </a:r>
            </a:p>
            <a:p>
              <a:pPr algn="ctr"/>
              <a:r>
                <a:rPr lang="en-US" sz="1100" dirty="0" err="1">
                  <a:latin typeface="Courier" pitchFamily="2" charset="0"/>
                </a:rPr>
                <a:t>FastQ</a:t>
              </a:r>
              <a:endParaRPr lang="en-US" sz="1100" dirty="0">
                <a:latin typeface="Courier" pitchFamily="2" charset="0"/>
              </a:endParaRPr>
            </a:p>
          </p:txBody>
        </p:sp>
        <p:sp>
          <p:nvSpPr>
            <p:cNvPr id="22" name="Alternative Process 21">
              <a:extLst>
                <a:ext uri="{FF2B5EF4-FFF2-40B4-BE49-F238E27FC236}">
                  <a16:creationId xmlns:a16="http://schemas.microsoft.com/office/drawing/2014/main" id="{97928CE0-7311-2C41-A7D4-EE71E76E4FAF}"/>
                </a:ext>
              </a:extLst>
            </p:cNvPr>
            <p:cNvSpPr/>
            <p:nvPr/>
          </p:nvSpPr>
          <p:spPr>
            <a:xfrm>
              <a:off x="9907367" y="4244009"/>
              <a:ext cx="1431420" cy="345195"/>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100" b="1" dirty="0">
                  <a:latin typeface="Courier" pitchFamily="2" charset="0"/>
                </a:rPr>
                <a:t>bwa mem</a:t>
              </a:r>
            </a:p>
          </p:txBody>
        </p:sp>
        <p:cxnSp>
          <p:nvCxnSpPr>
            <p:cNvPr id="23" name="Straight Arrow Connector 22">
              <a:extLst>
                <a:ext uri="{FF2B5EF4-FFF2-40B4-BE49-F238E27FC236}">
                  <a16:creationId xmlns:a16="http://schemas.microsoft.com/office/drawing/2014/main" id="{17C6D288-0A4D-AE4C-B1AF-B48C5ECF49B5}"/>
                </a:ext>
              </a:extLst>
            </p:cNvPr>
            <p:cNvCxnSpPr>
              <a:cxnSpLocks/>
              <a:stCxn id="14" idx="3"/>
              <a:endCxn id="21" idx="1"/>
            </p:cNvCxnSpPr>
            <p:nvPr/>
          </p:nvCxnSpPr>
          <p:spPr>
            <a:xfrm flipV="1">
              <a:off x="9468946" y="3173191"/>
              <a:ext cx="692712" cy="394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24" name="Document 23">
              <a:extLst>
                <a:ext uri="{FF2B5EF4-FFF2-40B4-BE49-F238E27FC236}">
                  <a16:creationId xmlns:a16="http://schemas.microsoft.com/office/drawing/2014/main" id="{0F61A287-DF1A-774F-AEB0-588D90700033}"/>
                </a:ext>
              </a:extLst>
            </p:cNvPr>
            <p:cNvSpPr/>
            <p:nvPr/>
          </p:nvSpPr>
          <p:spPr>
            <a:xfrm>
              <a:off x="10699582" y="5141254"/>
              <a:ext cx="1309893" cy="639241"/>
            </a:xfrm>
            <a:prstGeom prst="flowChartDocumen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latin typeface="Courier" pitchFamily="2" charset="0"/>
                </a:rPr>
                <a:t>.vcf</a:t>
              </a:r>
            </a:p>
          </p:txBody>
        </p:sp>
        <p:cxnSp>
          <p:nvCxnSpPr>
            <p:cNvPr id="25" name="Straight Arrow Connector 24">
              <a:extLst>
                <a:ext uri="{FF2B5EF4-FFF2-40B4-BE49-F238E27FC236}">
                  <a16:creationId xmlns:a16="http://schemas.microsoft.com/office/drawing/2014/main" id="{06501883-82AF-F542-8DAC-5106123D85FE}"/>
                </a:ext>
              </a:extLst>
            </p:cNvPr>
            <p:cNvCxnSpPr>
              <a:cxnSpLocks/>
              <a:stCxn id="21" idx="2"/>
              <a:endCxn id="22" idx="0"/>
            </p:cNvCxnSpPr>
            <p:nvPr/>
          </p:nvCxnSpPr>
          <p:spPr>
            <a:xfrm>
              <a:off x="10618252" y="3523925"/>
              <a:ext cx="4825" cy="72008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6" name="Straight Arrow Connector 25">
              <a:extLst>
                <a:ext uri="{FF2B5EF4-FFF2-40B4-BE49-F238E27FC236}">
                  <a16:creationId xmlns:a16="http://schemas.microsoft.com/office/drawing/2014/main" id="{C67FB12C-D96F-EA4D-A3C9-6277FD3C5AA5}"/>
                </a:ext>
              </a:extLst>
            </p:cNvPr>
            <p:cNvCxnSpPr>
              <a:cxnSpLocks/>
              <a:stCxn id="22" idx="1"/>
              <a:endCxn id="15" idx="3"/>
            </p:cNvCxnSpPr>
            <p:nvPr/>
          </p:nvCxnSpPr>
          <p:spPr>
            <a:xfrm flipH="1">
              <a:off x="9261217" y="4416607"/>
              <a:ext cx="646150" cy="448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7" name="Straight Arrow Connector 26">
              <a:extLst>
                <a:ext uri="{FF2B5EF4-FFF2-40B4-BE49-F238E27FC236}">
                  <a16:creationId xmlns:a16="http://schemas.microsoft.com/office/drawing/2014/main" id="{5F1AF8B6-5034-3B4F-A399-7B9E51537FC3}"/>
                </a:ext>
              </a:extLst>
            </p:cNvPr>
            <p:cNvCxnSpPr>
              <a:cxnSpLocks/>
              <a:stCxn id="16" idx="2"/>
              <a:endCxn id="17" idx="0"/>
            </p:cNvCxnSpPr>
            <p:nvPr/>
          </p:nvCxnSpPr>
          <p:spPr>
            <a:xfrm>
              <a:off x="6778566" y="4693916"/>
              <a:ext cx="2925" cy="51490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8" name="Straight Arrow Connector 27">
              <a:extLst>
                <a:ext uri="{FF2B5EF4-FFF2-40B4-BE49-F238E27FC236}">
                  <a16:creationId xmlns:a16="http://schemas.microsoft.com/office/drawing/2014/main" id="{3F2F7FCD-D701-C04D-9B94-498A1CF868A0}"/>
                </a:ext>
              </a:extLst>
            </p:cNvPr>
            <p:cNvCxnSpPr>
              <a:cxnSpLocks/>
              <a:stCxn id="17" idx="3"/>
              <a:endCxn id="18" idx="1"/>
            </p:cNvCxnSpPr>
            <p:nvPr/>
          </p:nvCxnSpPr>
          <p:spPr>
            <a:xfrm>
              <a:off x="7751451" y="5460874"/>
              <a:ext cx="526889" cy="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9" name="Straight Arrow Connector 28">
              <a:extLst>
                <a:ext uri="{FF2B5EF4-FFF2-40B4-BE49-F238E27FC236}">
                  <a16:creationId xmlns:a16="http://schemas.microsoft.com/office/drawing/2014/main" id="{41C5A398-E876-794C-9C05-A4AB792BF8F0}"/>
                </a:ext>
              </a:extLst>
            </p:cNvPr>
            <p:cNvCxnSpPr>
              <a:cxnSpLocks/>
              <a:stCxn id="18" idx="3"/>
              <a:endCxn id="24" idx="1"/>
            </p:cNvCxnSpPr>
            <p:nvPr/>
          </p:nvCxnSpPr>
          <p:spPr>
            <a:xfrm>
              <a:off x="10244095" y="5460875"/>
              <a:ext cx="455487"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Tree>
    <p:custDataLst>
      <p:tags r:id="rId1"/>
    </p:custDataLst>
    <p:extLst>
      <p:ext uri="{BB962C8B-B14F-4D97-AF65-F5344CB8AC3E}">
        <p14:creationId xmlns:p14="http://schemas.microsoft.com/office/powerpoint/2010/main" val="4255286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2707-4205-3B8B-AB0C-94DB3B8E82E0}"/>
              </a:ext>
            </a:extLst>
          </p:cNvPr>
          <p:cNvSpPr>
            <a:spLocks noGrp="1"/>
          </p:cNvSpPr>
          <p:nvPr>
            <p:ph type="title"/>
          </p:nvPr>
        </p:nvSpPr>
        <p:spPr>
          <a:xfrm>
            <a:off x="831850" y="1709738"/>
            <a:ext cx="10515600" cy="2231641"/>
          </a:xfrm>
        </p:spPr>
        <p:txBody>
          <a:bodyPr/>
          <a:lstStyle/>
          <a:p>
            <a:pPr algn="ctr"/>
            <a:r>
              <a:rPr lang="en-US" dirty="0">
                <a:latin typeface="Helvetica Light" panose="020B0403020202020204" pitchFamily="34" charset="0"/>
              </a:rPr>
              <a:t>Drug Resistance Prediction</a:t>
            </a:r>
          </a:p>
        </p:txBody>
      </p:sp>
      <p:sp>
        <p:nvSpPr>
          <p:cNvPr id="3" name="Text Placeholder 2">
            <a:extLst>
              <a:ext uri="{FF2B5EF4-FFF2-40B4-BE49-F238E27FC236}">
                <a16:creationId xmlns:a16="http://schemas.microsoft.com/office/drawing/2014/main" id="{E777717B-D99E-0DF3-EBA9-BA4FFF020A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8660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60E7-9CE6-384C-AE61-AB7240F01E84}"/>
              </a:ext>
            </a:extLst>
          </p:cNvPr>
          <p:cNvSpPr>
            <a:spLocks noGrp="1"/>
          </p:cNvSpPr>
          <p:nvPr>
            <p:ph type="title"/>
          </p:nvPr>
        </p:nvSpPr>
        <p:spPr/>
        <p:txBody>
          <a:bodyPr/>
          <a:lstStyle/>
          <a:p>
            <a:pPr algn="ctr"/>
            <a:r>
              <a:rPr lang="en-US" dirty="0">
                <a:latin typeface="Helvetica Light" panose="020B0403020202020204" pitchFamily="34" charset="0"/>
              </a:rPr>
              <a:t>Genomics data processing</a:t>
            </a:r>
          </a:p>
        </p:txBody>
      </p:sp>
      <p:pic>
        <p:nvPicPr>
          <p:cNvPr id="1026" name="Picture 2">
            <a:extLst>
              <a:ext uri="{FF2B5EF4-FFF2-40B4-BE49-F238E27FC236}">
                <a16:creationId xmlns:a16="http://schemas.microsoft.com/office/drawing/2014/main" id="{C8330FA7-45F2-F14C-80B6-6D7E89579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90" y="1690688"/>
            <a:ext cx="5563810" cy="2628900"/>
          </a:xfrm>
          <a:prstGeom prst="rect">
            <a:avLst/>
          </a:prstGeom>
          <a:noFill/>
          <a:extLst>
            <a:ext uri="{909E8E84-426E-40DD-AFC4-6F175D3DCCD1}">
              <a14:hiddenFill xmlns:a14="http://schemas.microsoft.com/office/drawing/2010/main">
                <a:solidFill>
                  <a:srgbClr val="FFFFFF"/>
                </a:solidFill>
              </a14:hiddenFill>
            </a:ext>
          </a:extLst>
        </p:spPr>
      </p:pic>
      <p:sp>
        <p:nvSpPr>
          <p:cNvPr id="3" name="Magnetic Disk 2">
            <a:extLst>
              <a:ext uri="{FF2B5EF4-FFF2-40B4-BE49-F238E27FC236}">
                <a16:creationId xmlns:a16="http://schemas.microsoft.com/office/drawing/2014/main" id="{8D1EB490-929B-7D5A-CF97-05CEF601A8BF}"/>
              </a:ext>
            </a:extLst>
          </p:cNvPr>
          <p:cNvSpPr/>
          <p:nvPr/>
        </p:nvSpPr>
        <p:spPr>
          <a:xfrm>
            <a:off x="9220199" y="2630255"/>
            <a:ext cx="2721347" cy="2609386"/>
          </a:xfrm>
          <a:prstGeom prst="flowChartMagneticDisk">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err="1">
                <a:solidFill>
                  <a:schemeClr val="tx1"/>
                </a:solidFill>
                <a:latin typeface="HELVETICA LIGHT" panose="020B0403020202020204" pitchFamily="34" charset="0"/>
              </a:rPr>
              <a:t>rpoB</a:t>
            </a:r>
            <a:r>
              <a:rPr lang="en-US" sz="2400" dirty="0">
                <a:solidFill>
                  <a:schemeClr val="tx1"/>
                </a:solidFill>
                <a:latin typeface="Helvetica Light" panose="020B0403020202020204" pitchFamily="34" charset="0"/>
              </a:rPr>
              <a:t> S450L - RIF</a:t>
            </a:r>
          </a:p>
          <a:p>
            <a:pPr algn="ctr"/>
            <a:r>
              <a:rPr lang="en-US" sz="2400" i="1" dirty="0" err="1">
                <a:solidFill>
                  <a:schemeClr val="tx1"/>
                </a:solidFill>
                <a:latin typeface="HELVETICA LIGHT" panose="020B0403020202020204" pitchFamily="34" charset="0"/>
              </a:rPr>
              <a:t>katG</a:t>
            </a:r>
            <a:r>
              <a:rPr lang="en-US" sz="2400" dirty="0">
                <a:solidFill>
                  <a:schemeClr val="tx1"/>
                </a:solidFill>
                <a:latin typeface="Helvetica Light" panose="020B0403020202020204" pitchFamily="34" charset="0"/>
              </a:rPr>
              <a:t> S315T - INH</a:t>
            </a:r>
          </a:p>
        </p:txBody>
      </p:sp>
      <p:sp>
        <p:nvSpPr>
          <p:cNvPr id="5" name="Curved Left Arrow 4">
            <a:extLst>
              <a:ext uri="{FF2B5EF4-FFF2-40B4-BE49-F238E27FC236}">
                <a16:creationId xmlns:a16="http://schemas.microsoft.com/office/drawing/2014/main" id="{BF767784-2D1C-ADEF-2B32-A0533C704D63}"/>
              </a:ext>
            </a:extLst>
          </p:cNvPr>
          <p:cNvSpPr/>
          <p:nvPr/>
        </p:nvSpPr>
        <p:spPr>
          <a:xfrm>
            <a:off x="6623824" y="3005138"/>
            <a:ext cx="1984917" cy="294961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57B0475-68EF-69F2-2AFF-CA5130FB9DAA}"/>
              </a:ext>
            </a:extLst>
          </p:cNvPr>
          <p:cNvSpPr txBox="1"/>
          <p:nvPr/>
        </p:nvSpPr>
        <p:spPr>
          <a:xfrm>
            <a:off x="1806498" y="4923215"/>
            <a:ext cx="1382751" cy="1569660"/>
          </a:xfrm>
          <a:prstGeom prst="rect">
            <a:avLst/>
          </a:prstGeom>
          <a:solidFill>
            <a:schemeClr val="accent4">
              <a:lumMod val="20000"/>
              <a:lumOff val="80000"/>
            </a:schemeClr>
          </a:solidFill>
          <a:ln>
            <a:solidFill>
              <a:schemeClr val="tx1"/>
            </a:solidFill>
          </a:ln>
        </p:spPr>
        <p:txBody>
          <a:bodyPr wrap="square" rtlCol="0">
            <a:spAutoFit/>
          </a:bodyPr>
          <a:lstStyle/>
          <a:p>
            <a:r>
              <a:rPr lang="en-US" sz="2400" dirty="0">
                <a:latin typeface="Helvetica Light" panose="020B0403020202020204" pitchFamily="34" charset="0"/>
              </a:rPr>
              <a:t>RIF	R</a:t>
            </a:r>
          </a:p>
          <a:p>
            <a:r>
              <a:rPr lang="en-US" sz="2400" dirty="0">
                <a:latin typeface="Helvetica Light" panose="020B0403020202020204" pitchFamily="34" charset="0"/>
              </a:rPr>
              <a:t>INH	R</a:t>
            </a:r>
          </a:p>
          <a:p>
            <a:r>
              <a:rPr lang="en-US" sz="2400" dirty="0">
                <a:latin typeface="Helvetica Light" panose="020B0403020202020204" pitchFamily="34" charset="0"/>
              </a:rPr>
              <a:t>EMB	S</a:t>
            </a:r>
          </a:p>
          <a:p>
            <a:r>
              <a:rPr lang="en-US" sz="2400" dirty="0">
                <a:latin typeface="Helvetica Light" panose="020B0403020202020204" pitchFamily="34" charset="0"/>
              </a:rPr>
              <a:t>PZA	S</a:t>
            </a:r>
          </a:p>
        </p:txBody>
      </p:sp>
      <p:grpSp>
        <p:nvGrpSpPr>
          <p:cNvPr id="8" name="Group 7">
            <a:extLst>
              <a:ext uri="{FF2B5EF4-FFF2-40B4-BE49-F238E27FC236}">
                <a16:creationId xmlns:a16="http://schemas.microsoft.com/office/drawing/2014/main" id="{796EBBB6-8231-68C9-56E1-8FA0E9334925}"/>
              </a:ext>
            </a:extLst>
          </p:cNvPr>
          <p:cNvGrpSpPr/>
          <p:nvPr/>
        </p:nvGrpSpPr>
        <p:grpSpPr>
          <a:xfrm>
            <a:off x="2179450" y="-53843"/>
            <a:ext cx="7977582" cy="7977582"/>
            <a:chOff x="386719" y="0"/>
            <a:chExt cx="7696825" cy="7696825"/>
          </a:xfrm>
        </p:grpSpPr>
        <p:pic>
          <p:nvPicPr>
            <p:cNvPr id="4" name="Content Placeholder 4" descr="Laptop">
              <a:extLst>
                <a:ext uri="{FF2B5EF4-FFF2-40B4-BE49-F238E27FC236}">
                  <a16:creationId xmlns:a16="http://schemas.microsoft.com/office/drawing/2014/main" id="{775D8EF1-1E6A-B737-DC84-67390B976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719" y="0"/>
              <a:ext cx="7696825" cy="7696825"/>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EEA88CB3-CA42-55B2-2772-5D4FF3AE2785}"/>
                </a:ext>
              </a:extLst>
            </p:cNvPr>
            <p:cNvPicPr>
              <a:picLocks noChangeAspect="1"/>
            </p:cNvPicPr>
            <p:nvPr/>
          </p:nvPicPr>
          <p:blipFill rotWithShape="1">
            <a:blip r:embed="rId7"/>
            <a:srcRect t="3339" b="2536"/>
            <a:stretch/>
          </p:blipFill>
          <p:spPr>
            <a:xfrm>
              <a:off x="1928220" y="2155354"/>
              <a:ext cx="4613822" cy="2594794"/>
            </a:xfrm>
            <a:prstGeom prst="rect">
              <a:avLst/>
            </a:prstGeom>
          </p:spPr>
        </p:pic>
      </p:grpSp>
    </p:spTree>
    <p:custDataLst>
      <p:tags r:id="rId1"/>
    </p:custDataLst>
    <p:extLst>
      <p:ext uri="{BB962C8B-B14F-4D97-AF65-F5344CB8AC3E}">
        <p14:creationId xmlns:p14="http://schemas.microsoft.com/office/powerpoint/2010/main" val="14793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B92A6348-4E82-0733-6317-A46471015675}"/>
              </a:ext>
            </a:extLst>
          </p:cNvPr>
          <p:cNvCxnSpPr>
            <a:cxnSpLocks/>
            <a:stCxn id="13" idx="3"/>
          </p:cNvCxnSpPr>
          <p:nvPr/>
        </p:nvCxnSpPr>
        <p:spPr>
          <a:xfrm>
            <a:off x="2883749" y="1750528"/>
            <a:ext cx="616881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C1476ED-9A15-BEBC-E3BF-C82B18345FC1}"/>
              </a:ext>
            </a:extLst>
          </p:cNvPr>
          <p:cNvSpPr txBox="1"/>
          <p:nvPr/>
        </p:nvSpPr>
        <p:spPr>
          <a:xfrm>
            <a:off x="1430915" y="4061145"/>
            <a:ext cx="4998720"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5 mins per sample</a:t>
            </a:r>
          </a:p>
          <a:p>
            <a:pPr marL="457200" indent="-457200">
              <a:buFont typeface="Arial" panose="020B0604020202020204" pitchFamily="34" charset="0"/>
              <a:buChar char="•"/>
            </a:pPr>
            <a:r>
              <a:rPr lang="en-US" sz="2800" dirty="0"/>
              <a:t>138K samples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479 days to process</a:t>
            </a:r>
          </a:p>
          <a:p>
            <a:endParaRPr lang="en-US" sz="2800" dirty="0"/>
          </a:p>
        </p:txBody>
      </p:sp>
      <p:grpSp>
        <p:nvGrpSpPr>
          <p:cNvPr id="5" name="Group 4">
            <a:extLst>
              <a:ext uri="{FF2B5EF4-FFF2-40B4-BE49-F238E27FC236}">
                <a16:creationId xmlns:a16="http://schemas.microsoft.com/office/drawing/2014/main" id="{7029E700-4F60-5BF0-5D68-3063A09429E6}"/>
              </a:ext>
            </a:extLst>
          </p:cNvPr>
          <p:cNvGrpSpPr/>
          <p:nvPr/>
        </p:nvGrpSpPr>
        <p:grpSpPr>
          <a:xfrm>
            <a:off x="3802445" y="-427131"/>
            <a:ext cx="4587110" cy="4587110"/>
            <a:chOff x="386719" y="0"/>
            <a:chExt cx="7696825" cy="7696825"/>
          </a:xfrm>
        </p:grpSpPr>
        <p:pic>
          <p:nvPicPr>
            <p:cNvPr id="6" name="Content Placeholder 4" descr="Laptop">
              <a:extLst>
                <a:ext uri="{FF2B5EF4-FFF2-40B4-BE49-F238E27FC236}">
                  <a16:creationId xmlns:a16="http://schemas.microsoft.com/office/drawing/2014/main" id="{300F281B-B5BF-4BE7-F29B-C2F8F9A86D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719" y="0"/>
              <a:ext cx="7696825" cy="7696825"/>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D22B19B5-7166-95A5-8CFB-E977B735B6C3}"/>
                </a:ext>
              </a:extLst>
            </p:cNvPr>
            <p:cNvPicPr>
              <a:picLocks noChangeAspect="1"/>
            </p:cNvPicPr>
            <p:nvPr/>
          </p:nvPicPr>
          <p:blipFill rotWithShape="1">
            <a:blip r:embed="rId4"/>
            <a:srcRect t="3339" b="2536"/>
            <a:stretch/>
          </p:blipFill>
          <p:spPr>
            <a:xfrm>
              <a:off x="1928220" y="2155354"/>
              <a:ext cx="4613822" cy="2594794"/>
            </a:xfrm>
            <a:prstGeom prst="rect">
              <a:avLst/>
            </a:prstGeom>
          </p:spPr>
        </p:pic>
      </p:grpSp>
      <p:grpSp>
        <p:nvGrpSpPr>
          <p:cNvPr id="8" name="Group 7">
            <a:extLst>
              <a:ext uri="{FF2B5EF4-FFF2-40B4-BE49-F238E27FC236}">
                <a16:creationId xmlns:a16="http://schemas.microsoft.com/office/drawing/2014/main" id="{32D415F9-8C1C-FE75-38FD-B64F6EB21E7F}"/>
              </a:ext>
            </a:extLst>
          </p:cNvPr>
          <p:cNvGrpSpPr/>
          <p:nvPr/>
        </p:nvGrpSpPr>
        <p:grpSpPr>
          <a:xfrm>
            <a:off x="1221358" y="1344507"/>
            <a:ext cx="1662391" cy="1222176"/>
            <a:chOff x="3476923" y="4489365"/>
            <a:chExt cx="1662391" cy="1222176"/>
          </a:xfrm>
        </p:grpSpPr>
        <p:sp>
          <p:nvSpPr>
            <p:cNvPr id="9" name="TextBox 8">
              <a:extLst>
                <a:ext uri="{FF2B5EF4-FFF2-40B4-BE49-F238E27FC236}">
                  <a16:creationId xmlns:a16="http://schemas.microsoft.com/office/drawing/2014/main" id="{8391DED1-7894-1484-39CA-591DC585ADA3}"/>
                </a:ext>
              </a:extLst>
            </p:cNvPr>
            <p:cNvSpPr txBox="1"/>
            <p:nvPr/>
          </p:nvSpPr>
          <p:spPr>
            <a:xfrm>
              <a:off x="3932545" y="4896757"/>
              <a:ext cx="829073" cy="307777"/>
            </a:xfrm>
            <a:prstGeom prst="rect">
              <a:avLst/>
            </a:prstGeom>
            <a:noFill/>
          </p:spPr>
          <p:txBody>
            <a:bodyPr wrap="none" rtlCol="0">
              <a:spAutoFit/>
            </a:bodyPr>
            <a:lstStyle/>
            <a:p>
              <a:r>
                <a:rPr lang="en-US" sz="1400" dirty="0">
                  <a:latin typeface="Andale Mono" panose="020B0509000000000004" pitchFamily="49" charset="0"/>
                </a:rPr>
                <a:t>ACGTCG</a:t>
              </a:r>
            </a:p>
          </p:txBody>
        </p:sp>
        <p:sp>
          <p:nvSpPr>
            <p:cNvPr id="10" name="TextBox 9">
              <a:extLst>
                <a:ext uri="{FF2B5EF4-FFF2-40B4-BE49-F238E27FC236}">
                  <a16:creationId xmlns:a16="http://schemas.microsoft.com/office/drawing/2014/main" id="{B8FE3240-BD08-BFB0-71A6-4E9EF1E1158B}"/>
                </a:ext>
              </a:extLst>
            </p:cNvPr>
            <p:cNvSpPr txBox="1"/>
            <p:nvPr/>
          </p:nvSpPr>
          <p:spPr>
            <a:xfrm>
              <a:off x="3936671" y="4489365"/>
              <a:ext cx="829073" cy="307777"/>
            </a:xfrm>
            <a:prstGeom prst="rect">
              <a:avLst/>
            </a:prstGeom>
            <a:noFill/>
          </p:spPr>
          <p:txBody>
            <a:bodyPr wrap="none" rtlCol="0">
              <a:spAutoFit/>
            </a:bodyPr>
            <a:lstStyle/>
            <a:p>
              <a:r>
                <a:rPr lang="en-US" sz="1400" dirty="0">
                  <a:latin typeface="Andale Mono" panose="020B0509000000000004" pitchFamily="49" charset="0"/>
                </a:rPr>
                <a:t>TCGTGT</a:t>
              </a:r>
            </a:p>
          </p:txBody>
        </p:sp>
        <p:sp>
          <p:nvSpPr>
            <p:cNvPr id="11" name="TextBox 10">
              <a:extLst>
                <a:ext uri="{FF2B5EF4-FFF2-40B4-BE49-F238E27FC236}">
                  <a16:creationId xmlns:a16="http://schemas.microsoft.com/office/drawing/2014/main" id="{84E2D6A5-8BF4-DAAA-D177-3BA2225387C4}"/>
                </a:ext>
              </a:extLst>
            </p:cNvPr>
            <p:cNvSpPr txBox="1"/>
            <p:nvPr/>
          </p:nvSpPr>
          <p:spPr>
            <a:xfrm>
              <a:off x="3965722" y="5403764"/>
              <a:ext cx="829073" cy="307777"/>
            </a:xfrm>
            <a:prstGeom prst="rect">
              <a:avLst/>
            </a:prstGeom>
            <a:noFill/>
          </p:spPr>
          <p:txBody>
            <a:bodyPr wrap="none" rtlCol="0">
              <a:spAutoFit/>
            </a:bodyPr>
            <a:lstStyle/>
            <a:p>
              <a:r>
                <a:rPr lang="en-US" sz="1400" dirty="0">
                  <a:latin typeface="Andale Mono" panose="020B0509000000000004" pitchFamily="49" charset="0"/>
                </a:rPr>
                <a:t>TAAGCT</a:t>
              </a:r>
            </a:p>
          </p:txBody>
        </p:sp>
        <p:sp>
          <p:nvSpPr>
            <p:cNvPr id="12" name="TextBox 11">
              <a:extLst>
                <a:ext uri="{FF2B5EF4-FFF2-40B4-BE49-F238E27FC236}">
                  <a16:creationId xmlns:a16="http://schemas.microsoft.com/office/drawing/2014/main" id="{746865C5-1EFA-4531-8C7C-D24E8F9C37C3}"/>
                </a:ext>
              </a:extLst>
            </p:cNvPr>
            <p:cNvSpPr txBox="1"/>
            <p:nvPr/>
          </p:nvSpPr>
          <p:spPr>
            <a:xfrm>
              <a:off x="3640155" y="5224404"/>
              <a:ext cx="829073" cy="307777"/>
            </a:xfrm>
            <a:prstGeom prst="rect">
              <a:avLst/>
            </a:prstGeom>
            <a:noFill/>
          </p:spPr>
          <p:txBody>
            <a:bodyPr wrap="none" rtlCol="0">
              <a:spAutoFit/>
            </a:bodyPr>
            <a:lstStyle/>
            <a:p>
              <a:r>
                <a:rPr lang="en-US" sz="1400" dirty="0">
                  <a:latin typeface="Andale Mono" panose="020B0509000000000004" pitchFamily="49" charset="0"/>
                </a:rPr>
                <a:t>TTGGAC</a:t>
              </a:r>
            </a:p>
          </p:txBody>
        </p:sp>
        <p:sp>
          <p:nvSpPr>
            <p:cNvPr id="13" name="TextBox 12">
              <a:extLst>
                <a:ext uri="{FF2B5EF4-FFF2-40B4-BE49-F238E27FC236}">
                  <a16:creationId xmlns:a16="http://schemas.microsoft.com/office/drawing/2014/main" id="{11BE1E1B-829F-8112-7721-73C6781DB96B}"/>
                </a:ext>
              </a:extLst>
            </p:cNvPr>
            <p:cNvSpPr txBox="1"/>
            <p:nvPr/>
          </p:nvSpPr>
          <p:spPr>
            <a:xfrm>
              <a:off x="4310241" y="4741497"/>
              <a:ext cx="829073" cy="307777"/>
            </a:xfrm>
            <a:prstGeom prst="rect">
              <a:avLst/>
            </a:prstGeom>
            <a:noFill/>
          </p:spPr>
          <p:txBody>
            <a:bodyPr wrap="none" rtlCol="0">
              <a:spAutoFit/>
            </a:bodyPr>
            <a:lstStyle/>
            <a:p>
              <a:r>
                <a:rPr lang="en-US" sz="1400" dirty="0">
                  <a:latin typeface="Andale Mono" panose="020B0509000000000004" pitchFamily="49" charset="0"/>
                </a:rPr>
                <a:t>CTGTTA</a:t>
              </a:r>
            </a:p>
          </p:txBody>
        </p:sp>
        <p:sp>
          <p:nvSpPr>
            <p:cNvPr id="14" name="TextBox 13">
              <a:extLst>
                <a:ext uri="{FF2B5EF4-FFF2-40B4-BE49-F238E27FC236}">
                  <a16:creationId xmlns:a16="http://schemas.microsoft.com/office/drawing/2014/main" id="{A040DA3F-0A72-E3EA-CEAC-74BE13E56812}"/>
                </a:ext>
              </a:extLst>
            </p:cNvPr>
            <p:cNvSpPr txBox="1"/>
            <p:nvPr/>
          </p:nvSpPr>
          <p:spPr>
            <a:xfrm>
              <a:off x="3582361" y="4697527"/>
              <a:ext cx="829073" cy="307777"/>
            </a:xfrm>
            <a:prstGeom prst="rect">
              <a:avLst/>
            </a:prstGeom>
            <a:noFill/>
          </p:spPr>
          <p:txBody>
            <a:bodyPr wrap="none" rtlCol="0">
              <a:spAutoFit/>
            </a:bodyPr>
            <a:lstStyle/>
            <a:p>
              <a:r>
                <a:rPr lang="en-US" sz="1400" dirty="0">
                  <a:latin typeface="Andale Mono" panose="020B0509000000000004" pitchFamily="49" charset="0"/>
                </a:rPr>
                <a:t>CGTCGT</a:t>
              </a:r>
            </a:p>
          </p:txBody>
        </p:sp>
        <p:sp>
          <p:nvSpPr>
            <p:cNvPr id="15" name="TextBox 14">
              <a:extLst>
                <a:ext uri="{FF2B5EF4-FFF2-40B4-BE49-F238E27FC236}">
                  <a16:creationId xmlns:a16="http://schemas.microsoft.com/office/drawing/2014/main" id="{AFF32B61-14B2-8359-5F0D-FBBC50D45C83}"/>
                </a:ext>
              </a:extLst>
            </p:cNvPr>
            <p:cNvSpPr txBox="1"/>
            <p:nvPr/>
          </p:nvSpPr>
          <p:spPr>
            <a:xfrm>
              <a:off x="3476923" y="5050860"/>
              <a:ext cx="829073" cy="307777"/>
            </a:xfrm>
            <a:prstGeom prst="rect">
              <a:avLst/>
            </a:prstGeom>
            <a:noFill/>
          </p:spPr>
          <p:txBody>
            <a:bodyPr wrap="none" rtlCol="0">
              <a:spAutoFit/>
            </a:bodyPr>
            <a:lstStyle/>
            <a:p>
              <a:r>
                <a:rPr lang="en-US" sz="1400" dirty="0">
                  <a:latin typeface="Andale Mono" panose="020B0509000000000004" pitchFamily="49" charset="0"/>
                </a:rPr>
                <a:t>TAAGCT</a:t>
              </a:r>
            </a:p>
          </p:txBody>
        </p:sp>
        <p:sp>
          <p:nvSpPr>
            <p:cNvPr id="16" name="TextBox 15">
              <a:extLst>
                <a:ext uri="{FF2B5EF4-FFF2-40B4-BE49-F238E27FC236}">
                  <a16:creationId xmlns:a16="http://schemas.microsoft.com/office/drawing/2014/main" id="{EFD77C17-9CDC-CDFD-11A7-D95747840DC4}"/>
                </a:ext>
              </a:extLst>
            </p:cNvPr>
            <p:cNvSpPr txBox="1"/>
            <p:nvPr/>
          </p:nvSpPr>
          <p:spPr>
            <a:xfrm>
              <a:off x="4243540" y="5097728"/>
              <a:ext cx="829073" cy="307777"/>
            </a:xfrm>
            <a:prstGeom prst="rect">
              <a:avLst/>
            </a:prstGeom>
            <a:noFill/>
          </p:spPr>
          <p:txBody>
            <a:bodyPr wrap="none" rtlCol="0">
              <a:spAutoFit/>
            </a:bodyPr>
            <a:lstStyle/>
            <a:p>
              <a:r>
                <a:rPr lang="en-US" sz="1400" dirty="0">
                  <a:latin typeface="Andale Mono" panose="020B0509000000000004" pitchFamily="49" charset="0"/>
                </a:rPr>
                <a:t>TTAGAC</a:t>
              </a:r>
            </a:p>
          </p:txBody>
        </p:sp>
      </p:grpSp>
      <p:sp>
        <p:nvSpPr>
          <p:cNvPr id="17" name="TextBox 16">
            <a:extLst>
              <a:ext uri="{FF2B5EF4-FFF2-40B4-BE49-F238E27FC236}">
                <a16:creationId xmlns:a16="http://schemas.microsoft.com/office/drawing/2014/main" id="{DADC26DD-416E-A0B3-7C10-AC14DBAF9193}"/>
              </a:ext>
            </a:extLst>
          </p:cNvPr>
          <p:cNvSpPr txBox="1"/>
          <p:nvPr/>
        </p:nvSpPr>
        <p:spPr>
          <a:xfrm>
            <a:off x="9308250" y="1311097"/>
            <a:ext cx="1268826" cy="1200329"/>
          </a:xfrm>
          <a:prstGeom prst="rect">
            <a:avLst/>
          </a:prstGeom>
          <a:solidFill>
            <a:schemeClr val="accent4">
              <a:lumMod val="20000"/>
              <a:lumOff val="80000"/>
            </a:schemeClr>
          </a:solidFill>
          <a:ln>
            <a:solidFill>
              <a:schemeClr val="tx1"/>
            </a:solidFill>
          </a:ln>
        </p:spPr>
        <p:txBody>
          <a:bodyPr wrap="square" rtlCol="0">
            <a:spAutoFit/>
          </a:bodyPr>
          <a:lstStyle/>
          <a:p>
            <a:r>
              <a:rPr lang="en-US" dirty="0">
                <a:latin typeface="Helvetica Light" panose="020B0403020202020204" pitchFamily="34" charset="0"/>
              </a:rPr>
              <a:t>RIF	R</a:t>
            </a:r>
          </a:p>
          <a:p>
            <a:r>
              <a:rPr lang="en-US" dirty="0">
                <a:latin typeface="Helvetica Light" panose="020B0403020202020204" pitchFamily="34" charset="0"/>
              </a:rPr>
              <a:t>INH	R</a:t>
            </a:r>
          </a:p>
          <a:p>
            <a:r>
              <a:rPr lang="en-US" dirty="0">
                <a:latin typeface="Helvetica Light" panose="020B0403020202020204" pitchFamily="34" charset="0"/>
              </a:rPr>
              <a:t>EMB	S</a:t>
            </a:r>
          </a:p>
          <a:p>
            <a:r>
              <a:rPr lang="en-US" dirty="0">
                <a:latin typeface="Helvetica Light" panose="020B0403020202020204" pitchFamily="34" charset="0"/>
              </a:rPr>
              <a:t>PZA	S</a:t>
            </a:r>
          </a:p>
        </p:txBody>
      </p:sp>
    </p:spTree>
    <p:extLst>
      <p:ext uri="{BB962C8B-B14F-4D97-AF65-F5344CB8AC3E}">
        <p14:creationId xmlns:p14="http://schemas.microsoft.com/office/powerpoint/2010/main" val="2935435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6"/>
</p:tagLst>
</file>

<file path=ppt/tags/tag2.xml><?xml version="1.0" encoding="utf-8"?>
<p:tagLst xmlns:a="http://schemas.openxmlformats.org/drawingml/2006/main" xmlns:r="http://schemas.openxmlformats.org/officeDocument/2006/relationships" xmlns:p="http://schemas.openxmlformats.org/presentationml/2006/main">
  <p:tag name="TIMING" val="|15.6"/>
</p:tagLst>
</file>

<file path=ppt/tags/tag3.xml><?xml version="1.0" encoding="utf-8"?>
<p:tagLst xmlns:a="http://schemas.openxmlformats.org/drawingml/2006/main" xmlns:r="http://schemas.openxmlformats.org/officeDocument/2006/relationships" xmlns:p="http://schemas.openxmlformats.org/presentationml/2006/main">
  <p:tag name="TIMING" val="|15.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2618</TotalTime>
  <Words>663</Words>
  <Application>Microsoft Office PowerPoint</Application>
  <PresentationFormat>Widescreen</PresentationFormat>
  <Paragraphs>177</Paragraphs>
  <Slides>21</Slides>
  <Notes>5</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Genomic analysis of Mycobacterium tuberculosis in the big data era</vt:lpstr>
      <vt:lpstr>What is big data?</vt:lpstr>
      <vt:lpstr>PowerPoint Presentation</vt:lpstr>
      <vt:lpstr>PowerPoint Presentation</vt:lpstr>
      <vt:lpstr>PowerPoint Presentation</vt:lpstr>
      <vt:lpstr>Genomics data processing</vt:lpstr>
      <vt:lpstr>Drug Resistance Prediction</vt:lpstr>
      <vt:lpstr>Genomics data processing</vt:lpstr>
      <vt:lpstr>PowerPoint Presentation</vt:lpstr>
      <vt:lpstr>PowerPoint Presentation</vt:lpstr>
      <vt:lpstr>Genomics data processing</vt:lpstr>
      <vt:lpstr>PowerPoint Presentation</vt:lpstr>
      <vt:lpstr>Real-time Mtb characterization by TB-Profiler users</vt:lpstr>
      <vt:lpstr>PowerPoint Presentation</vt:lpstr>
      <vt:lpstr>Getting AI resistance-prediction models to run</vt:lpstr>
      <vt:lpstr>Containerisation – a brief overview</vt:lpstr>
      <vt:lpstr>Tracking Transmission</vt:lpstr>
      <vt:lpstr>Transmission analysis based on genetic similarity</vt:lpstr>
      <vt:lpstr>Developing efficient algorithms</vt:lpstr>
      <vt:lpstr>PowerPoint Presentation</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Genomic analysis of Mycobacterium tuberculosis in the big data era</dc:title>
  <dc:creator>Jody Phelan</dc:creator>
  <cp:lastModifiedBy>Jody Phelan</cp:lastModifiedBy>
  <cp:revision>2</cp:revision>
  <dcterms:created xsi:type="dcterms:W3CDTF">2023-03-16T01:24:28Z</dcterms:created>
  <dcterms:modified xsi:type="dcterms:W3CDTF">2025-03-10T09:14:58Z</dcterms:modified>
</cp:coreProperties>
</file>